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79"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80" r:id="rId24"/>
    <p:sldId id="276" r:id="rId25"/>
    <p:sldId id="277" r:id="rId26"/>
    <p:sldId id="278" r:id="rId27"/>
    <p:sldId id="281"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5034" autoAdjust="0"/>
  </p:normalViewPr>
  <p:slideViewPr>
    <p:cSldViewPr snapToGrid="0" snapToObjects="1" showGuides="1">
      <p:cViewPr varScale="1">
        <p:scale>
          <a:sx n="74" d="100"/>
          <a:sy n="74" d="100"/>
        </p:scale>
        <p:origin x="2664" y="60"/>
      </p:cViewPr>
      <p:guideLst>
        <p:guide orient="horz" pos="2183"/>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32AB08-66C8-354E-8481-C830A2000874}" type="datetimeFigureOut">
              <a:rPr lang="en-US" smtClean="0"/>
              <a:t>2/22/2021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053171-DA71-AC45-AFE9-71D2A038FF9B}" type="slidenum">
              <a:rPr lang="en-US" smtClean="0"/>
              <a:t>‹#›</a:t>
            </a:fld>
            <a:endParaRPr lang="en-US"/>
          </a:p>
        </p:txBody>
      </p:sp>
    </p:spTree>
    <p:extLst>
      <p:ext uri="{BB962C8B-B14F-4D97-AF65-F5344CB8AC3E}">
        <p14:creationId xmlns:p14="http://schemas.microsoft.com/office/powerpoint/2010/main" val="6040087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CLICK ON SPEAKER ICON TO PLAY EMBEDDED MUSIC.</a:t>
            </a:r>
            <a:endParaRPr lang="en-GB"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WHEN ALL STUDENTS/ STAFF ARE READY, CLICK ON PAUSE TO STOP MUSIC.</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a:t>
            </a:r>
            <a:r>
              <a:rPr lang="en-GB" sz="1200" b="1"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Looking</a:t>
            </a:r>
            <a:r>
              <a:rPr lang="en-GB" sz="1200" b="0" kern="1200" baseline="0" dirty="0">
                <a:solidFill>
                  <a:schemeClr val="tx1"/>
                </a:solidFill>
                <a:effectLst/>
                <a:latin typeface="+mn-lt"/>
                <a:ea typeface="+mn-ea"/>
                <a:cs typeface="+mn-cs"/>
              </a:rPr>
              <a:t> at the picture on the screen, what do you think we are going to talk about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baseline="0" dirty="0">
                <a:solidFill>
                  <a:schemeClr val="tx1"/>
                </a:solidFill>
                <a:effectLst/>
                <a:latin typeface="+mn-lt"/>
                <a:ea typeface="+mn-ea"/>
                <a:cs typeface="+mn-cs"/>
              </a:rPr>
              <a:t>TAKE ANSWERS (e.g. the sea, seafarers, ships, fishing, food, fish, fishermen, fish and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 We are going to talk about fish.</a:t>
            </a:r>
          </a:p>
          <a:p>
            <a:pPr marL="0" indent="0">
              <a:buFontTx/>
              <a:buNone/>
            </a:pPr>
            <a:r>
              <a:rPr lang="en-GB" b="0" baseline="0" noProof="0" dirty="0"/>
              <a:t>- Do you know on which day of the week Catholics traditionally eat fish?</a:t>
            </a:r>
          </a:p>
          <a:p>
            <a:pPr marL="0" indent="0">
              <a:buFontTx/>
              <a:buNone/>
            </a:pPr>
            <a:endParaRPr lang="en-GB" b="0" baseline="0" noProof="0" dirty="0"/>
          </a:p>
          <a:p>
            <a:pPr marL="0" indent="0">
              <a:buFontTx/>
              <a:buNone/>
            </a:pPr>
            <a:r>
              <a:rPr lang="en-GB" b="1" i="1" baseline="0" noProof="0" dirty="0"/>
              <a:t>TAKE ANSWERS (e.g. Monday, Sunday, Friday).</a:t>
            </a:r>
          </a:p>
          <a:p>
            <a:pPr marL="171450" indent="-171450">
              <a:buFontTx/>
              <a:buChar char="-"/>
            </a:pPr>
            <a:endParaRPr lang="en-GB" b="0" baseline="0" noProof="0" dirty="0"/>
          </a:p>
          <a:p>
            <a:pPr marL="0" indent="0">
              <a:buFontTx/>
              <a:buNone/>
            </a:pPr>
            <a:r>
              <a:rPr lang="en-GB" b="0" baseline="0" noProof="0" dirty="0"/>
              <a:t>- That’s right, it’s Friday! </a:t>
            </a:r>
          </a:p>
          <a:p>
            <a:pPr marL="0" indent="0">
              <a:buFontTx/>
              <a:buNone/>
            </a:pPr>
            <a:r>
              <a:rPr lang="en-GB" sz="1200" b="0" kern="1200" baseline="0" noProof="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Traditionally, Catholics eat fish on Friday as a way of remembering that Jesus died on a Friday.</a:t>
            </a:r>
          </a:p>
          <a:p>
            <a:pPr marL="0" indent="0">
              <a:buFontTx/>
              <a:buNone/>
            </a:pPr>
            <a:r>
              <a:rPr lang="en-GB" sz="1200" kern="1200" dirty="0">
                <a:solidFill>
                  <a:schemeClr val="tx1"/>
                </a:solidFill>
                <a:effectLst/>
                <a:latin typeface="+mn-lt"/>
                <a:ea typeface="+mn-ea"/>
                <a:cs typeface="+mn-cs"/>
              </a:rPr>
              <a:t>- Historically, fish has always been seen as a plainer food than meat,</a:t>
            </a:r>
            <a:r>
              <a:rPr lang="en-GB" sz="1200" kern="1200" baseline="0" dirty="0">
                <a:solidFill>
                  <a:schemeClr val="tx1"/>
                </a:solidFill>
                <a:effectLst/>
                <a:latin typeface="+mn-lt"/>
                <a:ea typeface="+mn-ea"/>
                <a:cs typeface="+mn-cs"/>
              </a:rPr>
              <a:t> so eating fish is</a:t>
            </a:r>
            <a:r>
              <a:rPr lang="en-GB" sz="1200" kern="1200" dirty="0">
                <a:solidFill>
                  <a:schemeClr val="tx1"/>
                </a:solidFill>
                <a:effectLst/>
                <a:latin typeface="+mn-lt"/>
                <a:ea typeface="+mn-ea"/>
                <a:cs typeface="+mn-cs"/>
              </a:rPr>
              <a:t> a way of abstaining from more luxurious foods like</a:t>
            </a:r>
            <a:r>
              <a:rPr lang="en-GB" sz="1200" kern="1200" baseline="0" dirty="0">
                <a:solidFill>
                  <a:schemeClr val="tx1"/>
                </a:solidFill>
                <a:effectLst/>
                <a:latin typeface="+mn-lt"/>
                <a:ea typeface="+mn-ea"/>
                <a:cs typeface="+mn-cs"/>
              </a:rPr>
              <a:t> beef for example.</a:t>
            </a: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 So, we are going to talk about fish and the people who catch the fish who are called fishermen.</a:t>
            </a:r>
            <a:r>
              <a:rPr lang="en-GB" sz="1200" b="1"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But first, we are going to start by looking at </a:t>
            </a:r>
            <a:r>
              <a:rPr lang="en-GB" sz="1200" kern="1200" dirty="0">
                <a:solidFill>
                  <a:schemeClr val="tx1"/>
                </a:solidFill>
                <a:effectLst/>
                <a:latin typeface="+mn-lt"/>
                <a:ea typeface="+mn-ea"/>
                <a:cs typeface="+mn-cs"/>
              </a:rPr>
              <a:t>an important story in the Bible.  Would anybody like to guess which one it is?</a:t>
            </a:r>
          </a:p>
          <a:p>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TAKE A FEW ANSWERS </a:t>
            </a:r>
            <a:r>
              <a:rPr lang="en-GB" sz="1200" b="1" i="1" kern="1200" baseline="0" dirty="0">
                <a:solidFill>
                  <a:schemeClr val="tx1"/>
                </a:solidFill>
                <a:effectLst/>
                <a:latin typeface="+mn-lt"/>
                <a:ea typeface="+mn-ea"/>
                <a:cs typeface="+mn-cs"/>
              </a:rPr>
              <a:t> (e.g. Adam and Eve, The Nativity, David and Goliath).</a:t>
            </a:r>
            <a:endParaRPr lang="en-GB" sz="1200" b="1"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Teacher: </a:t>
            </a:r>
            <a:r>
              <a:rPr lang="en-GB" sz="1200" kern="1200" dirty="0">
                <a:solidFill>
                  <a:schemeClr val="tx1"/>
                </a:solidFill>
                <a:effectLst/>
                <a:latin typeface="+mn-lt"/>
                <a:ea typeface="+mn-ea"/>
                <a:cs typeface="+mn-cs"/>
              </a:rPr>
              <a:t>We are going to talk about the story of Creation!</a:t>
            </a:r>
          </a:p>
          <a:p>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CLICK TO CONTINUE.</a:t>
            </a:r>
          </a:p>
          <a:p>
            <a:endParaRPr lang="en-GB" dirty="0"/>
          </a:p>
          <a:p>
            <a:endParaRPr lang="en-GB" dirty="0"/>
          </a:p>
        </p:txBody>
      </p:sp>
      <p:sp>
        <p:nvSpPr>
          <p:cNvPr id="4" name="Slide Number Placeholder 3"/>
          <p:cNvSpPr>
            <a:spLocks noGrp="1"/>
          </p:cNvSpPr>
          <p:nvPr>
            <p:ph type="sldNum" sz="quarter" idx="10"/>
          </p:nvPr>
        </p:nvSpPr>
        <p:spPr/>
        <p:txBody>
          <a:bodyPr/>
          <a:lstStyle/>
          <a:p>
            <a:fld id="{0628BA2E-FBEC-4856-9CD9-3E5B62D5035B}" type="slidenum">
              <a:rPr lang="en-GB" smtClean="0"/>
              <a:t>1</a:t>
            </a:fld>
            <a:endParaRPr lang="en-GB"/>
          </a:p>
        </p:txBody>
      </p:sp>
    </p:spTree>
    <p:extLst>
      <p:ext uri="{BB962C8B-B14F-4D97-AF65-F5344CB8AC3E}">
        <p14:creationId xmlns:p14="http://schemas.microsoft.com/office/powerpoint/2010/main" val="2177881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ASK CHILDREN TO READ THE FINAL PARAGRAPH OF THE POEM TOGETHER  AND AFTER THEY FINISH</a:t>
            </a:r>
            <a:r>
              <a:rPr lang="en-GB" sz="1200" b="1" i="1" kern="1200" baseline="0" dirty="0">
                <a:solidFill>
                  <a:schemeClr val="tx1"/>
                </a:solidFill>
                <a:effectLst/>
                <a:latin typeface="+mn-lt"/>
                <a:ea typeface="+mn-ea"/>
                <a:cs typeface="+mn-cs"/>
              </a:rPr>
              <a:t> PROCEED AS BELOW.</a:t>
            </a:r>
            <a:endParaRPr lang="en-GB"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b="1" noProof="0" dirty="0"/>
              <a:t>Teacher:</a:t>
            </a:r>
          </a:p>
          <a:p>
            <a:r>
              <a:rPr lang="en-GB" sz="1200" kern="1200" dirty="0">
                <a:solidFill>
                  <a:schemeClr val="tx1"/>
                </a:solidFill>
                <a:effectLst/>
                <a:latin typeface="+mn-lt"/>
                <a:ea typeface="+mn-ea"/>
                <a:cs typeface="+mn-cs"/>
              </a:rPr>
              <a:t>- So as we can see, God made everything and He loves everything that He has made.</a:t>
            </a:r>
          </a:p>
          <a:p>
            <a:r>
              <a:rPr lang="en-GB" sz="1200" kern="1200" dirty="0">
                <a:solidFill>
                  <a:schemeClr val="tx1"/>
                </a:solidFill>
                <a:effectLst/>
                <a:latin typeface="+mn-lt"/>
                <a:ea typeface="+mn-ea"/>
                <a:cs typeface="+mn-cs"/>
              </a:rPr>
              <a:t>- What are your favourite parts of creation? </a:t>
            </a:r>
          </a:p>
          <a:p>
            <a:endParaRPr lang="en-GB" sz="1200" i="1"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TAKE ANSWERS (e.g. </a:t>
            </a:r>
            <a:r>
              <a:rPr lang="en-GB" sz="1200" b="1" i="1" kern="1200" baseline="0" dirty="0">
                <a:solidFill>
                  <a:schemeClr val="tx1"/>
                </a:solidFill>
                <a:effectLst/>
                <a:latin typeface="+mn-lt"/>
                <a:ea typeface="+mn-ea"/>
                <a:cs typeface="+mn-cs"/>
              </a:rPr>
              <a:t>The animals, when God made the sand, when there was a Moon, the stars, when God sat on the settee, when God created us).</a:t>
            </a:r>
          </a:p>
          <a:p>
            <a:endParaRPr lang="en-GB" sz="1200" b="1" i="1" kern="1200" baseline="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REITERATE THAT we, people, are also part of creation.</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CLICK TO CONTINUE.</a:t>
            </a: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10</a:t>
            </a:fld>
            <a:endParaRPr lang="en-US"/>
          </a:p>
        </p:txBody>
      </p:sp>
    </p:spTree>
    <p:extLst>
      <p:ext uri="{BB962C8B-B14F-4D97-AF65-F5344CB8AC3E}">
        <p14:creationId xmlns:p14="http://schemas.microsoft.com/office/powerpoint/2010/main" val="1723414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Teacher:</a:t>
            </a:r>
          </a:p>
          <a:p>
            <a:pPr lvl="0"/>
            <a:r>
              <a:rPr lang="en-GB" sz="1200" kern="1200" dirty="0">
                <a:solidFill>
                  <a:schemeClr val="tx1"/>
                </a:solidFill>
                <a:effectLst/>
                <a:latin typeface="+mn-lt"/>
                <a:ea typeface="+mn-ea"/>
                <a:cs typeface="+mn-cs"/>
              </a:rPr>
              <a:t>- My favourite parts of creation are those parts that we can eat!</a:t>
            </a:r>
          </a:p>
          <a:p>
            <a:pPr lvl="0"/>
            <a:r>
              <a:rPr lang="en-GB" sz="1200" kern="1200" dirty="0">
                <a:solidFill>
                  <a:schemeClr val="tx1"/>
                </a:solidFill>
                <a:effectLst/>
                <a:latin typeface="+mn-lt"/>
                <a:ea typeface="+mn-ea"/>
                <a:cs typeface="+mn-cs"/>
              </a:rPr>
              <a:t>- Hands up if you</a:t>
            </a:r>
            <a:r>
              <a:rPr lang="en-GB" sz="1200" kern="1200" baseline="0" dirty="0">
                <a:solidFill>
                  <a:schemeClr val="tx1"/>
                </a:solidFill>
                <a:effectLst/>
                <a:latin typeface="+mn-lt"/>
                <a:ea typeface="+mn-ea"/>
                <a:cs typeface="+mn-cs"/>
              </a:rPr>
              <a:t> like strawberries!</a:t>
            </a:r>
          </a:p>
          <a:p>
            <a:pPr lvl="0"/>
            <a:r>
              <a:rPr lang="en-GB" sz="1200" kern="1200" baseline="0" dirty="0">
                <a:solidFill>
                  <a:schemeClr val="tx1"/>
                </a:solidFill>
                <a:effectLst/>
                <a:latin typeface="+mn-lt"/>
                <a:ea typeface="+mn-ea"/>
                <a:cs typeface="+mn-cs"/>
              </a:rPr>
              <a:t>- Hands up if you like roast chicken!</a:t>
            </a:r>
          </a:p>
          <a:p>
            <a:pPr lvl="0"/>
            <a:r>
              <a:rPr lang="en-GB" sz="1200" kern="1200" baseline="0" dirty="0">
                <a:solidFill>
                  <a:schemeClr val="tx1"/>
                </a:solidFill>
                <a:effectLst/>
                <a:latin typeface="+mn-lt"/>
                <a:ea typeface="+mn-ea"/>
                <a:cs typeface="+mn-cs"/>
              </a:rPr>
              <a:t>- Hands up if you like mashed potatoes!</a:t>
            </a:r>
          </a:p>
          <a:p>
            <a:pPr lvl="0"/>
            <a:r>
              <a:rPr lang="en-GB" sz="1200" kern="1200" baseline="0" dirty="0">
                <a:solidFill>
                  <a:schemeClr val="tx1"/>
                </a:solidFill>
                <a:effectLst/>
                <a:latin typeface="+mn-lt"/>
                <a:ea typeface="+mn-ea"/>
                <a:cs typeface="+mn-cs"/>
              </a:rPr>
              <a:t>- Hands up if you like fish and chips!</a:t>
            </a:r>
          </a:p>
          <a:p>
            <a:pPr lvl="0"/>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CLICK TO CONTINUE.</a:t>
            </a:r>
          </a:p>
          <a:p>
            <a:pPr lvl="0"/>
            <a:endParaRPr lang="en-GB"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11</a:t>
            </a:fld>
            <a:endParaRPr lang="en-US"/>
          </a:p>
        </p:txBody>
      </p:sp>
    </p:spTree>
    <p:extLst>
      <p:ext uri="{BB962C8B-B14F-4D97-AF65-F5344CB8AC3E}">
        <p14:creationId xmlns:p14="http://schemas.microsoft.com/office/powerpoint/2010/main" val="408940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Do you remember</a:t>
            </a:r>
            <a:r>
              <a:rPr lang="en-GB" sz="1200" kern="1200" baseline="0" dirty="0">
                <a:solidFill>
                  <a:schemeClr val="tx1"/>
                </a:solidFill>
                <a:effectLst/>
                <a:latin typeface="+mn-lt"/>
                <a:ea typeface="+mn-ea"/>
                <a:cs typeface="+mn-cs"/>
              </a:rPr>
              <a:t> this picture? Do you remember what we are going to talk about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 We are going to talk about fish and fishermen, which are both part of God’s creation.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On November 21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every year the world celebrates </a:t>
            </a:r>
            <a:r>
              <a:rPr lang="en-GB" sz="1200" kern="1200" baseline="0" dirty="0">
                <a:solidFill>
                  <a:schemeClr val="tx1"/>
                </a:solidFill>
                <a:effectLst/>
                <a:latin typeface="+mn-lt"/>
                <a:ea typeface="+mn-ea"/>
                <a:cs typeface="+mn-cs"/>
              </a:rPr>
              <a:t>Fisheries Day </a:t>
            </a:r>
            <a:r>
              <a:rPr lang="en-GB" sz="1200" i="0" kern="1200" dirty="0">
                <a:solidFill>
                  <a:schemeClr val="tx1"/>
                </a:solidFill>
                <a:effectLst/>
                <a:latin typeface="+mn-lt"/>
                <a:ea typeface="+mn-ea"/>
                <a:cs typeface="+mn-cs"/>
              </a:rPr>
              <a:t>but fishermen work all year round not just in November!</a:t>
            </a:r>
            <a:endParaRPr lang="en-GB" sz="1200" kern="1200" baseline="0" dirty="0">
              <a:solidFill>
                <a:schemeClr val="tx1"/>
              </a:solidFill>
              <a:effectLst/>
              <a:latin typeface="+mn-lt"/>
              <a:ea typeface="+mn-ea"/>
              <a:cs typeface="+mn-cs"/>
            </a:endParaRPr>
          </a:p>
          <a:p>
            <a:pPr marL="0" indent="0">
              <a:buFontTx/>
              <a:buNone/>
            </a:pPr>
            <a:r>
              <a:rPr lang="en-GB" baseline="0" dirty="0"/>
              <a:t>- We live on an island surrounded by sea and a lot of people here work as fishermen.</a:t>
            </a:r>
          </a:p>
          <a:p>
            <a:pPr marL="0" indent="0">
              <a:buFontTx/>
              <a:buNone/>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CLICK TO CONTINUE.</a:t>
            </a: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12</a:t>
            </a:fld>
            <a:endParaRPr lang="en-US"/>
          </a:p>
        </p:txBody>
      </p:sp>
    </p:spTree>
    <p:extLst>
      <p:ext uri="{BB962C8B-B14F-4D97-AF65-F5344CB8AC3E}">
        <p14:creationId xmlns:p14="http://schemas.microsoft.com/office/powerpoint/2010/main" val="883692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a:t>
            </a:r>
            <a:r>
              <a:rPr lang="en-GB" b="1" baseline="0" dirty="0"/>
              <a:t> </a:t>
            </a:r>
            <a:r>
              <a:rPr lang="en-GB" b="0" baseline="0" dirty="0"/>
              <a:t>What is your favourite type of fish?</a:t>
            </a:r>
          </a:p>
          <a:p>
            <a:pPr marL="171450" indent="-171450">
              <a:buFontTx/>
              <a:buChar char="-"/>
            </a:pPr>
            <a:endParaRPr lang="en-GB" b="0" baseline="0" dirty="0"/>
          </a:p>
          <a:p>
            <a:pPr marL="0" indent="0">
              <a:buFontTx/>
              <a:buNone/>
            </a:pPr>
            <a:r>
              <a:rPr lang="en-GB" b="1" i="1" baseline="0" dirty="0"/>
              <a:t>TAKE ANSWERS (</a:t>
            </a:r>
            <a:r>
              <a:rPr lang="en-GB" sz="1200" b="1" i="1" kern="1200" dirty="0">
                <a:solidFill>
                  <a:schemeClr val="tx1"/>
                </a:solidFill>
                <a:effectLst/>
                <a:latin typeface="+mn-lt"/>
                <a:ea typeface="+mn-ea"/>
                <a:cs typeface="+mn-cs"/>
              </a:rPr>
              <a:t>e.g. </a:t>
            </a:r>
            <a:r>
              <a:rPr lang="en-GB" b="1" i="1" baseline="0" dirty="0"/>
              <a:t>salmon, trout, cod, haddock, tuna, shark, chip shop fish, fish fingers).</a:t>
            </a:r>
          </a:p>
          <a:p>
            <a:pPr marL="0" indent="0">
              <a:buFontTx/>
              <a:buNone/>
            </a:pPr>
            <a:endParaRPr lang="en-GB" b="1" dirty="0"/>
          </a:p>
          <a:p>
            <a:r>
              <a:rPr lang="en-GB" dirty="0"/>
              <a:t>- Why</a:t>
            </a:r>
            <a:r>
              <a:rPr lang="en-GB" baseline="0" dirty="0"/>
              <a:t> is fish good for us? </a:t>
            </a:r>
          </a:p>
          <a:p>
            <a:endParaRPr lang="en-GB" baseline="0" dirty="0"/>
          </a:p>
          <a:p>
            <a:r>
              <a:rPr lang="en-GB" b="1" i="1" baseline="0" dirty="0"/>
              <a:t>TAKE ANSWERS </a:t>
            </a:r>
          </a:p>
          <a:p>
            <a:r>
              <a:rPr lang="en-GB" b="1" i="1" baseline="0" dirty="0"/>
              <a:t>Examples of answers:</a:t>
            </a:r>
          </a:p>
          <a:p>
            <a:pPr marL="228600" indent="-228600">
              <a:buAutoNum type="alphaLcParenR"/>
            </a:pPr>
            <a:r>
              <a:rPr lang="en-GB" b="1" i="1" baseline="0" dirty="0"/>
              <a:t>Fish is good because it’s healthy.</a:t>
            </a:r>
          </a:p>
          <a:p>
            <a:pPr marL="228600" indent="-228600">
              <a:buAutoNum type="alphaLcParenR"/>
            </a:pPr>
            <a:r>
              <a:rPr lang="en-GB" b="1" i="1" baseline="0" dirty="0"/>
              <a:t>Fish is good because it has protein.</a:t>
            </a:r>
          </a:p>
          <a:p>
            <a:pPr marL="228600" indent="-228600">
              <a:buAutoNum type="alphaLcParenR"/>
            </a:pPr>
            <a:r>
              <a:rPr lang="en-GB" b="1" i="1" baseline="0" dirty="0"/>
              <a:t>Fish is good because it tastes nice with chips.</a:t>
            </a:r>
          </a:p>
          <a:p>
            <a:pPr marL="228600" indent="-228600">
              <a:buAutoNum type="alphaLcParenR"/>
            </a:pPr>
            <a:r>
              <a:rPr lang="en-GB" b="1" i="1" baseline="0" dirty="0"/>
              <a:t>Fish is good because when we eat it we are not hungry anymore.</a:t>
            </a:r>
          </a:p>
          <a:p>
            <a:pPr marL="228600" indent="-228600">
              <a:buAutoNum type="alphaLcParenR"/>
            </a:pPr>
            <a:r>
              <a:rPr lang="en-GB" b="1" i="1" baseline="0" dirty="0"/>
              <a:t>Fish is good because it doesn’t have much fat.</a:t>
            </a:r>
          </a:p>
          <a:p>
            <a:pPr marL="228600" indent="-228600">
              <a:buAutoNum type="alphaLcParenR"/>
            </a:pPr>
            <a:r>
              <a:rPr lang="en-GB" b="1" i="1" baseline="0" dirty="0"/>
              <a:t>Fish is good because God made it.</a:t>
            </a:r>
          </a:p>
          <a:p>
            <a:pPr marL="228600" indent="-228600">
              <a:buAutoNum type="alphaLcParenR"/>
            </a:pPr>
            <a:endParaRPr lang="en-GB" baseline="0" dirty="0"/>
          </a:p>
          <a:p>
            <a:pPr marL="0" indent="0">
              <a:buFontTx/>
              <a:buNone/>
            </a:pPr>
            <a:r>
              <a:rPr lang="en-GB" dirty="0"/>
              <a:t>- Fish is good for all those reasons. God made fish and</a:t>
            </a:r>
            <a:r>
              <a:rPr lang="en-GB" baseline="0" dirty="0"/>
              <a:t> when we eat fish, we get lots of good nutrients that help us grow strong.</a:t>
            </a:r>
          </a:p>
          <a:p>
            <a:pPr marL="0" indent="0">
              <a:buFontTx/>
              <a:buNone/>
            </a:pPr>
            <a:r>
              <a:rPr lang="en-GB" baseline="0" dirty="0"/>
              <a:t>- Sadly, n</a:t>
            </a:r>
            <a:r>
              <a:rPr lang="en-GB" dirty="0"/>
              <a:t>owadays the amount</a:t>
            </a:r>
            <a:r>
              <a:rPr lang="en-GB" baseline="0" dirty="0"/>
              <a:t> of fish in the oceans is running low which means fishermen have to work harder and travel further to catch the fish that we eat.</a:t>
            </a:r>
          </a:p>
          <a:p>
            <a:pPr marL="171450" indent="-171450">
              <a:buFontTx/>
              <a:buChar cha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CLICK TO CONTINUE.</a:t>
            </a:r>
          </a:p>
          <a:p>
            <a:pPr marL="0" indent="0">
              <a:buFontTx/>
              <a:buNone/>
            </a:pPr>
            <a:endParaRPr lang="en-GB" baseline="0" dirty="0"/>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13</a:t>
            </a:fld>
            <a:endParaRPr lang="en-US"/>
          </a:p>
        </p:txBody>
      </p:sp>
    </p:spTree>
    <p:extLst>
      <p:ext uri="{BB962C8B-B14F-4D97-AF65-F5344CB8AC3E}">
        <p14:creationId xmlns:p14="http://schemas.microsoft.com/office/powerpoint/2010/main" val="2915196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noProof="0" dirty="0"/>
              <a:t>Teacher:</a:t>
            </a:r>
            <a:r>
              <a:rPr lang="en-GB" b="1" baseline="0" noProof="0" dirty="0"/>
              <a:t> </a:t>
            </a:r>
            <a:r>
              <a:rPr lang="en-GB" noProof="0" dirty="0"/>
              <a:t>Does</a:t>
            </a:r>
            <a:r>
              <a:rPr lang="en-GB" baseline="0" noProof="0" dirty="0"/>
              <a:t> anyone here think that being a fisherman would be fun? </a:t>
            </a:r>
          </a:p>
          <a:p>
            <a:pPr marL="0" marR="0" indent="0" algn="l" defTabSz="914400" rtl="0" eaLnBrk="1" fontAlgn="auto" latinLnBrk="0" hangingPunct="1">
              <a:lnSpc>
                <a:spcPct val="100000"/>
              </a:lnSpc>
              <a:spcBef>
                <a:spcPts val="0"/>
              </a:spcBef>
              <a:spcAft>
                <a:spcPts val="0"/>
              </a:spcAft>
              <a:buClrTx/>
              <a:buSzTx/>
              <a:buFontTx/>
              <a:buNone/>
              <a:tabLst/>
              <a:defRPr/>
            </a:pPr>
            <a:endParaRPr lang="es-MX" b="1" i="1"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i="1" baseline="0" noProof="0" dirty="0"/>
              <a:t>TAKE ANSWERS </a:t>
            </a:r>
          </a:p>
          <a:p>
            <a:pPr marL="0" marR="0" indent="0" algn="l" defTabSz="914400" rtl="0" eaLnBrk="1" fontAlgn="auto" latinLnBrk="0" hangingPunct="1">
              <a:lnSpc>
                <a:spcPct val="100000"/>
              </a:lnSpc>
              <a:spcBef>
                <a:spcPts val="0"/>
              </a:spcBef>
              <a:spcAft>
                <a:spcPts val="0"/>
              </a:spcAft>
              <a:buClrTx/>
              <a:buSzTx/>
              <a:buFontTx/>
              <a:buNone/>
              <a:tabLst/>
              <a:defRPr/>
            </a:pPr>
            <a:r>
              <a:rPr lang="en-GB" b="1" i="1" baseline="0" noProof="0" dirty="0"/>
              <a:t>Examples of answers:</a:t>
            </a:r>
          </a:p>
          <a:p>
            <a:pPr marL="0" marR="0" indent="0" algn="l" defTabSz="914400" rtl="0" eaLnBrk="1" fontAlgn="auto" latinLnBrk="0" hangingPunct="1">
              <a:lnSpc>
                <a:spcPct val="100000"/>
              </a:lnSpc>
              <a:spcBef>
                <a:spcPts val="0"/>
              </a:spcBef>
              <a:spcAft>
                <a:spcPts val="0"/>
              </a:spcAft>
              <a:buClrTx/>
              <a:buSzTx/>
              <a:buFontTx/>
              <a:buNone/>
              <a:tabLst/>
              <a:defRPr/>
            </a:pPr>
            <a:r>
              <a:rPr lang="en-GB" b="1" i="1" baseline="0" noProof="0" dirty="0"/>
              <a:t>a)Yes, because you get to catch fish and sell it or eat it. </a:t>
            </a:r>
          </a:p>
          <a:p>
            <a:pPr marL="0" marR="0" indent="0" algn="l" defTabSz="914400" rtl="0" eaLnBrk="1" fontAlgn="auto" latinLnBrk="0" hangingPunct="1">
              <a:lnSpc>
                <a:spcPct val="100000"/>
              </a:lnSpc>
              <a:spcBef>
                <a:spcPts val="0"/>
              </a:spcBef>
              <a:spcAft>
                <a:spcPts val="0"/>
              </a:spcAft>
              <a:buClrTx/>
              <a:buSzTx/>
              <a:buFontTx/>
              <a:buNone/>
              <a:tabLst/>
              <a:defRPr/>
            </a:pPr>
            <a:r>
              <a:rPr lang="en-GB" b="1" i="1" baseline="0" noProof="0" dirty="0"/>
              <a:t>b) No, because it’s boring to wait for the fish to get caught.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i="1"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noProof="0" dirty="0"/>
              <a:t>Teacher: </a:t>
            </a:r>
            <a:r>
              <a:rPr lang="en-GB" baseline="0" noProof="0" dirty="0"/>
              <a:t>Do you think it could be dangerous?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b="1" i="1" baseline="0" noProof="0" dirty="0"/>
              <a:t>TAKE ANSWERS </a:t>
            </a:r>
          </a:p>
          <a:p>
            <a:pPr marL="0" marR="0" indent="0" algn="l" defTabSz="914400" rtl="0" eaLnBrk="1" fontAlgn="auto" latinLnBrk="0" hangingPunct="1">
              <a:lnSpc>
                <a:spcPct val="100000"/>
              </a:lnSpc>
              <a:spcBef>
                <a:spcPts val="0"/>
              </a:spcBef>
              <a:spcAft>
                <a:spcPts val="0"/>
              </a:spcAft>
              <a:buClrTx/>
              <a:buSzTx/>
              <a:buFontTx/>
              <a:buNone/>
              <a:tabLst/>
              <a:defRPr/>
            </a:pPr>
            <a:r>
              <a:rPr lang="en-GB" b="1" i="1" baseline="0" noProof="0" dirty="0"/>
              <a:t>Examples of answers:</a:t>
            </a:r>
            <a:endParaRPr lang="es-MX" b="1" i="1" baseline="0" noProof="0" dirty="0"/>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GB" b="1" i="1" baseline="0" noProof="0" dirty="0"/>
              <a:t>No, because you are just standing there waiting for the fish.</a:t>
            </a:r>
          </a:p>
          <a:p>
            <a:pPr marL="0" marR="0" indent="0" algn="l" defTabSz="914400" rtl="0" eaLnBrk="1" fontAlgn="auto" latinLnBrk="0" hangingPunct="1">
              <a:lnSpc>
                <a:spcPct val="100000"/>
              </a:lnSpc>
              <a:spcBef>
                <a:spcPts val="0"/>
              </a:spcBef>
              <a:spcAft>
                <a:spcPts val="0"/>
              </a:spcAft>
              <a:buClrTx/>
              <a:buSzTx/>
              <a:buFontTx/>
              <a:buNone/>
              <a:tabLst/>
              <a:defRPr/>
            </a:pPr>
            <a:r>
              <a:rPr lang="es-MX" b="1" i="1" baseline="0" noProof="0" dirty="0"/>
              <a:t>b) Yes, </a:t>
            </a:r>
            <a:r>
              <a:rPr lang="en-GB" b="1" i="1" baseline="0" noProof="0" dirty="0"/>
              <a:t>because if you fall into the water and nobody else is around you can drown like happened to my uncle Pete.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noProof="0" dirty="0"/>
              <a:t>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a:t>Normally, fishing as a hobby is absolutely fine, it is an activity which people enjoy because it is usually peaceful and it allows people to be surrounded by nature.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i="1" baseline="0" noProof="0" dirty="0"/>
              <a:t>CLICK TO CONTINUE.</a:t>
            </a:r>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14</a:t>
            </a:fld>
            <a:endParaRPr lang="en-US"/>
          </a:p>
        </p:txBody>
      </p:sp>
    </p:spTree>
    <p:extLst>
      <p:ext uri="{BB962C8B-B14F-4D97-AF65-F5344CB8AC3E}">
        <p14:creationId xmlns:p14="http://schemas.microsoft.com/office/powerpoint/2010/main" val="3112301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noProof="0" dirty="0"/>
              <a:t>Teacher: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noProof="0" dirty="0"/>
              <a:t>However, there are people who fish not because it’s their hobby but because it’s their work.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noProof="0" dirty="0"/>
              <a:t>These types of fishermen sometimes work in big ships which use big machines to catch the fish.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noProof="0" dirty="0"/>
              <a:t>T</a:t>
            </a:r>
            <a:r>
              <a:rPr lang="en-GB" noProof="0" dirty="0"/>
              <a:t>hey</a:t>
            </a:r>
            <a:r>
              <a:rPr lang="en-GB" baseline="0" noProof="0" dirty="0"/>
              <a:t> are away from home for months and work long hours in tricky conditions like storms which can cause accidents like the ship being wrecked, explosions, fires or even injuries caused by working with heavy equipment.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0" baseline="0" noProof="0" dirty="0"/>
              <a:t>Fishing under these circumstances can sometimes be very dangerous. </a:t>
            </a:r>
            <a:r>
              <a:rPr lang="en-GB" baseline="0" noProof="0" dirty="0"/>
              <a:t>There are also some ship owners who, because of their love of money and because they are greedy, don’t treat fishermen nicely because they can save money by not paying them properly.  When this happens, it can make the job of a fisherman very hard. Many fishermen depend on a fair wage to be able to support their families.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i="1" baseline="0" noProof="0" dirty="0"/>
              <a:t>CLICK TO CONTINUE.</a:t>
            </a:r>
          </a:p>
        </p:txBody>
      </p:sp>
      <p:sp>
        <p:nvSpPr>
          <p:cNvPr id="4" name="Slide Number Placeholder 3"/>
          <p:cNvSpPr>
            <a:spLocks noGrp="1"/>
          </p:cNvSpPr>
          <p:nvPr>
            <p:ph type="sldNum" sz="quarter" idx="10"/>
          </p:nvPr>
        </p:nvSpPr>
        <p:spPr/>
        <p:txBody>
          <a:bodyPr/>
          <a:lstStyle/>
          <a:p>
            <a:fld id="{C3053171-DA71-AC45-AFE9-71D2A038FF9B}" type="slidenum">
              <a:rPr lang="en-US" smtClean="0"/>
              <a:t>15</a:t>
            </a:fld>
            <a:endParaRPr lang="en-US"/>
          </a:p>
        </p:txBody>
      </p:sp>
    </p:spTree>
    <p:extLst>
      <p:ext uri="{BB962C8B-B14F-4D97-AF65-F5344CB8AC3E}">
        <p14:creationId xmlns:p14="http://schemas.microsoft.com/office/powerpoint/2010/main" val="3869085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noProof="0" dirty="0"/>
              <a:t>Teacher:</a:t>
            </a:r>
            <a:endParaRPr lang="en-GB" baseline="0" noProof="0" dirty="0"/>
          </a:p>
          <a:p>
            <a:pPr marL="0" indent="0">
              <a:buFontTx/>
              <a:buNone/>
            </a:pPr>
            <a:r>
              <a:rPr lang="en-GB" baseline="0" noProof="0" dirty="0"/>
              <a:t>- Working as a fisherman isn’t always easy but catching fish for people to eat can be a very rewarding job.</a:t>
            </a:r>
          </a:p>
          <a:p>
            <a:pPr marL="0" indent="0">
              <a:buFontTx/>
              <a:buNone/>
            </a:pPr>
            <a:r>
              <a:rPr lang="en-GB" b="0" baseline="0" noProof="0" dirty="0"/>
              <a:t>- We should always try to remember that it is because of the fishermen’s hard work that many people around the world, including us, can get all sorts of delicious fish to eat.</a:t>
            </a:r>
          </a:p>
          <a:p>
            <a:pPr marL="0" indent="0">
              <a:buFontTx/>
              <a:buNone/>
            </a:pPr>
            <a:r>
              <a:rPr lang="en-GB" b="0" baseline="0" noProof="0" dirty="0"/>
              <a:t>- We need to look after fishermen.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i="1" baseline="0" noProof="0" dirty="0"/>
              <a:t>CLICK TO CONTINUE.</a:t>
            </a:r>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16</a:t>
            </a:fld>
            <a:endParaRPr lang="en-US"/>
          </a:p>
        </p:txBody>
      </p:sp>
    </p:spTree>
    <p:extLst>
      <p:ext uri="{BB962C8B-B14F-4D97-AF65-F5344CB8AC3E}">
        <p14:creationId xmlns:p14="http://schemas.microsoft.com/office/powerpoint/2010/main" val="1232286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baseline="0" dirty="0">
                <a:solidFill>
                  <a:schemeClr val="tx1"/>
                </a:solidFill>
                <a:effectLst/>
                <a:latin typeface="+mn-lt"/>
                <a:ea typeface="+mn-ea"/>
                <a:cs typeface="+mn-cs"/>
              </a:rPr>
              <a:t>Teacher:</a:t>
            </a:r>
          </a:p>
          <a:p>
            <a:pPr marL="0" indent="0">
              <a:buFontTx/>
              <a:buNone/>
            </a:pPr>
            <a:r>
              <a:rPr lang="en-GB" sz="1200" kern="1200" baseline="0" dirty="0">
                <a:solidFill>
                  <a:schemeClr val="tx1"/>
                </a:solidFill>
                <a:effectLst/>
                <a:latin typeface="+mn-lt"/>
                <a:ea typeface="+mn-ea"/>
                <a:cs typeface="+mn-cs"/>
              </a:rPr>
              <a:t>- There is an organisation called </a:t>
            </a:r>
            <a:r>
              <a:rPr lang="en-GB" sz="1200" kern="1200" dirty="0">
                <a:solidFill>
                  <a:schemeClr val="tx1"/>
                </a:solidFill>
                <a:effectLst/>
                <a:latin typeface="+mn-lt"/>
                <a:ea typeface="+mn-ea"/>
                <a:cs typeface="+mn-cs"/>
              </a:rPr>
              <a:t>Stella Maris </a:t>
            </a:r>
            <a:r>
              <a:rPr lang="en-GB" sz="1200" kern="1200" baseline="0" dirty="0">
                <a:solidFill>
                  <a:schemeClr val="tx1"/>
                </a:solidFill>
                <a:effectLst/>
                <a:latin typeface="+mn-lt"/>
                <a:ea typeface="+mn-ea"/>
                <a:cs typeface="+mn-cs"/>
              </a:rPr>
              <a:t>which is already looking after fishermen and showing God’s love to them.</a:t>
            </a:r>
          </a:p>
          <a:p>
            <a:pPr marL="0" indent="0">
              <a:buFontTx/>
              <a:buNone/>
            </a:pPr>
            <a:r>
              <a:rPr lang="en-GB" sz="1200" kern="1200" baseline="0" dirty="0">
                <a:solidFill>
                  <a:schemeClr val="tx1"/>
                </a:solidFill>
                <a:effectLst/>
                <a:latin typeface="+mn-lt"/>
                <a:ea typeface="+mn-ea"/>
                <a:cs typeface="+mn-cs"/>
              </a:rPr>
              <a:t>- They raise awareness about The </a:t>
            </a:r>
            <a:r>
              <a:rPr lang="en-GB" sz="1200" kern="1200" dirty="0">
                <a:solidFill>
                  <a:schemeClr val="tx1"/>
                </a:solidFill>
                <a:effectLst/>
                <a:latin typeface="+mn-lt"/>
                <a:ea typeface="+mn-ea"/>
                <a:cs typeface="+mn-cs"/>
              </a:rPr>
              <a:t>International Labour Organisation </a:t>
            </a:r>
            <a:r>
              <a:rPr lang="en-GB" sz="1200" kern="1200" baseline="0" dirty="0">
                <a:solidFill>
                  <a:schemeClr val="tx1"/>
                </a:solidFill>
                <a:effectLst/>
                <a:latin typeface="+mn-lt"/>
                <a:ea typeface="+mn-ea"/>
                <a:cs typeface="+mn-cs"/>
              </a:rPr>
              <a:t>Fishing Convention which tries to make sure that:</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Fishermen are treated fairly by the people who employ them. </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Children aren’t made to work as fishermen.</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Fishermen are allowed to have enough time to rest.</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And many more things which ensure that fishermen are treated well.</a:t>
            </a:r>
          </a:p>
          <a:p>
            <a:pPr marL="0" indent="0">
              <a:buFontTx/>
              <a:buNone/>
            </a:pPr>
            <a:r>
              <a:rPr lang="en-GB" sz="1200" kern="1200" baseline="0" dirty="0">
                <a:solidFill>
                  <a:schemeClr val="tx1"/>
                </a:solidFill>
                <a:effectLst/>
                <a:latin typeface="+mn-lt"/>
                <a:ea typeface="+mn-ea"/>
                <a:cs typeface="+mn-cs"/>
              </a:rPr>
              <a:t>- In Great Britain today, Troon in Scotland and Plymouth in England remain the main hubs of the fishing industry and that is where Stella Maris chaplains do most of their caring for fishermen</a:t>
            </a:r>
            <a:r>
              <a:rPr lang="en-GB" sz="1200" kern="1200" dirty="0">
                <a:solidFill>
                  <a:schemeClr val="tx1"/>
                </a:solidFill>
                <a:effectLst/>
                <a:latin typeface="+mn-lt"/>
                <a:ea typeface="+mn-ea"/>
                <a:cs typeface="+mn-cs"/>
              </a:rPr>
              <a:t>. </a:t>
            </a:r>
          </a:p>
          <a:p>
            <a:pPr marL="0" indent="0">
              <a:buFontTx/>
              <a:buNone/>
            </a:pPr>
            <a:r>
              <a:rPr lang="en-GB" sz="1200" kern="1200" dirty="0">
                <a:solidFill>
                  <a:schemeClr val="tx1"/>
                </a:solidFill>
                <a:effectLst/>
                <a:latin typeface="+mn-lt"/>
                <a:ea typeface="+mn-ea"/>
                <a:cs typeface="+mn-cs"/>
              </a:rPr>
              <a:t>- A chaplain is someone who cares for a group of people, supporting them in time of need and sharing God’s love with them. </a:t>
            </a:r>
            <a:endParaRPr lang="es-MX"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CLICK TO CONTINUE.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17</a:t>
            </a:fld>
            <a:endParaRPr lang="en-US"/>
          </a:p>
        </p:txBody>
      </p:sp>
    </p:spTree>
    <p:extLst>
      <p:ext uri="{BB962C8B-B14F-4D97-AF65-F5344CB8AC3E}">
        <p14:creationId xmlns:p14="http://schemas.microsoft.com/office/powerpoint/2010/main" val="1316739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a:t>
            </a:r>
            <a:endParaRPr lang="es-MX" sz="1200" b="1" kern="1200" dirty="0">
              <a:solidFill>
                <a:schemeClr val="tx1"/>
              </a:solidFill>
              <a:effectLst/>
              <a:latin typeface="+mn-lt"/>
              <a:ea typeface="+mn-ea"/>
              <a:cs typeface="+mn-cs"/>
            </a:endParaRPr>
          </a:p>
          <a:p>
            <a:pPr>
              <a:lnSpc>
                <a:spcPct val="115000"/>
              </a:lnSpc>
              <a:spcAft>
                <a:spcPts val="0"/>
              </a:spcAft>
            </a:pPr>
            <a:r>
              <a:rPr lang="en-GB" sz="1200" dirty="0">
                <a:effectLst/>
                <a:latin typeface="+mn-lt"/>
                <a:ea typeface="Calibri"/>
                <a:cs typeface="Times New Roman"/>
              </a:rPr>
              <a:t>The</a:t>
            </a:r>
            <a:r>
              <a:rPr lang="en-GB" sz="1200" baseline="0" dirty="0">
                <a:effectLst/>
                <a:latin typeface="+mn-lt"/>
                <a:ea typeface="Calibri"/>
                <a:cs typeface="Times New Roman"/>
              </a:rPr>
              <a:t> chaplains help fishermen with many of their daily needs such as</a:t>
            </a:r>
            <a:r>
              <a:rPr lang="en-GB" sz="1200" dirty="0">
                <a:effectLst/>
                <a:latin typeface="+mn-lt"/>
                <a:ea typeface="Calibri"/>
                <a:cs typeface="Times New Roman"/>
              </a:rPr>
              <a:t>:</a:t>
            </a:r>
          </a:p>
          <a:p>
            <a:pPr marL="342900" lvl="0" indent="-342900">
              <a:lnSpc>
                <a:spcPct val="115000"/>
              </a:lnSpc>
              <a:spcAft>
                <a:spcPts val="0"/>
              </a:spcAft>
              <a:buFont typeface="Calibri"/>
              <a:buChar char="-"/>
            </a:pPr>
            <a:r>
              <a:rPr lang="en-GB" sz="1200" dirty="0">
                <a:effectLst/>
                <a:latin typeface="+mn-lt"/>
                <a:ea typeface="Calibri"/>
                <a:cs typeface="Times New Roman"/>
              </a:rPr>
              <a:t>Giving them a lift to the nearest shop. </a:t>
            </a:r>
          </a:p>
          <a:p>
            <a:pPr marL="342900" lvl="0" indent="-342900">
              <a:lnSpc>
                <a:spcPct val="115000"/>
              </a:lnSpc>
              <a:spcAft>
                <a:spcPts val="0"/>
              </a:spcAft>
              <a:buFont typeface="Calibri"/>
              <a:buChar char="-"/>
            </a:pPr>
            <a:r>
              <a:rPr lang="en-GB" sz="1200" dirty="0">
                <a:effectLst/>
                <a:latin typeface="+mn-lt"/>
                <a:ea typeface="Calibri"/>
                <a:cs typeface="Times New Roman"/>
              </a:rPr>
              <a:t>Helping them make phone calls home and send emails or letters home. </a:t>
            </a:r>
          </a:p>
          <a:p>
            <a:pPr marL="342900" lvl="0" indent="-342900">
              <a:lnSpc>
                <a:spcPct val="115000"/>
              </a:lnSpc>
              <a:spcAft>
                <a:spcPts val="0"/>
              </a:spcAft>
              <a:buFont typeface="Calibri"/>
              <a:buChar char="-"/>
            </a:pPr>
            <a:r>
              <a:rPr lang="en-GB" sz="1200" dirty="0">
                <a:effectLst/>
                <a:latin typeface="+mn-lt"/>
                <a:ea typeface="Calibri"/>
                <a:cs typeface="Times New Roman"/>
              </a:rPr>
              <a:t>Talking to them and understanding that they miss home. </a:t>
            </a:r>
          </a:p>
          <a:p>
            <a:pPr marL="342900" lvl="0" indent="-342900">
              <a:lnSpc>
                <a:spcPct val="115000"/>
              </a:lnSpc>
              <a:spcAft>
                <a:spcPts val="0"/>
              </a:spcAft>
              <a:buFont typeface="Calibri"/>
              <a:buChar char="-"/>
            </a:pPr>
            <a:r>
              <a:rPr lang="en-GB" sz="1200" dirty="0">
                <a:effectLst/>
                <a:latin typeface="+mn-lt"/>
                <a:ea typeface="Calibri"/>
                <a:cs typeface="Times New Roman"/>
              </a:rPr>
              <a:t>Arranging to say Mass for the fishermen or hearing their confessions. </a:t>
            </a:r>
          </a:p>
          <a:p>
            <a:pPr marL="342900" lvl="0" indent="-342900">
              <a:lnSpc>
                <a:spcPct val="115000"/>
              </a:lnSpc>
              <a:spcAft>
                <a:spcPts val="0"/>
              </a:spcAft>
              <a:buFont typeface="Calibri"/>
              <a:buChar char="-"/>
            </a:pPr>
            <a:r>
              <a:rPr lang="en-GB" sz="1200" dirty="0">
                <a:effectLst/>
                <a:latin typeface="+mn-lt"/>
                <a:ea typeface="Calibri"/>
                <a:cs typeface="Times New Roman"/>
              </a:rPr>
              <a:t>Reminding them that God is with them</a:t>
            </a:r>
            <a:r>
              <a:rPr lang="en-GB" sz="1200" baseline="0" dirty="0">
                <a:effectLst/>
                <a:latin typeface="+mn-lt"/>
                <a:ea typeface="Calibri"/>
                <a:cs typeface="Times New Roman"/>
              </a:rPr>
              <a:t>, </a:t>
            </a:r>
            <a:r>
              <a:rPr lang="en-GB" sz="1200" dirty="0">
                <a:effectLst/>
                <a:latin typeface="+mn-lt"/>
                <a:ea typeface="Calibri"/>
                <a:cs typeface="Times New Roman"/>
              </a:rPr>
              <a:t>that God loves them and that God gives them His Holy spirit so</a:t>
            </a:r>
            <a:r>
              <a:rPr lang="en-GB" sz="1200" baseline="0" dirty="0">
                <a:effectLst/>
                <a:latin typeface="+mn-lt"/>
                <a:ea typeface="Calibri"/>
                <a:cs typeface="Times New Roman"/>
              </a:rPr>
              <a:t> they can feel close to God</a:t>
            </a:r>
            <a:r>
              <a:rPr lang="en-GB" sz="1200" dirty="0">
                <a:effectLst/>
                <a:latin typeface="+mn-lt"/>
                <a:ea typeface="Calibri"/>
                <a:cs typeface="Times New Roman"/>
              </a:rPr>
              <a:t>. </a:t>
            </a:r>
          </a:p>
          <a:p>
            <a:pPr marL="0" lvl="0" indent="0">
              <a:lnSpc>
                <a:spcPct val="115000"/>
              </a:lnSpc>
              <a:spcAft>
                <a:spcPts val="0"/>
              </a:spcAft>
              <a:buFont typeface="Calibri"/>
              <a:buNone/>
            </a:pPr>
            <a:endParaRPr lang="en-GB" sz="1200" dirty="0">
              <a:effectLst/>
              <a:latin typeface="+mn-lt"/>
              <a:ea typeface="Calibri"/>
              <a:cs typeface="Times New Roman"/>
            </a:endParaRPr>
          </a:p>
          <a:p>
            <a:pPr marL="0" lvl="0" indent="0">
              <a:lnSpc>
                <a:spcPct val="115000"/>
              </a:lnSpc>
              <a:spcAft>
                <a:spcPts val="0"/>
              </a:spcAft>
              <a:buFont typeface="Calibri"/>
              <a:buNone/>
            </a:pPr>
            <a:r>
              <a:rPr lang="en-GB" sz="1200" dirty="0">
                <a:effectLst/>
                <a:latin typeface="+mn-lt"/>
                <a:ea typeface="Calibri"/>
                <a:cs typeface="Times New Roman"/>
              </a:rPr>
              <a:t>We</a:t>
            </a:r>
            <a:r>
              <a:rPr lang="en-GB" sz="1200" baseline="0" dirty="0">
                <a:effectLst/>
                <a:latin typeface="+mn-lt"/>
                <a:ea typeface="Calibri"/>
                <a:cs typeface="Times New Roman"/>
              </a:rPr>
              <a:t> are going to listen to a short story which shows one example of how Stella Maris and their chaplains have helped two people called Michael and Rachel.</a:t>
            </a:r>
          </a:p>
          <a:p>
            <a:pPr marL="0" lvl="0" indent="0">
              <a:lnSpc>
                <a:spcPct val="115000"/>
              </a:lnSpc>
              <a:spcAft>
                <a:spcPts val="0"/>
              </a:spcAft>
              <a:buFont typeface="Calibri"/>
              <a:buNone/>
            </a:pPr>
            <a:endParaRPr lang="en-GB" sz="1200" baseline="0" dirty="0">
              <a:effectLst/>
              <a:latin typeface="+mn-lt"/>
              <a:ea typeface="Calibri"/>
              <a:cs typeface="Times New Roman"/>
            </a:endParaRPr>
          </a:p>
          <a:p>
            <a:pPr marL="0" marR="0" lvl="0" indent="0" algn="l" defTabSz="914400" rtl="0" eaLnBrk="1" fontAlgn="auto" latinLnBrk="0" hangingPunct="1">
              <a:lnSpc>
                <a:spcPct val="115000"/>
              </a:lnSpc>
              <a:spcBef>
                <a:spcPts val="0"/>
              </a:spcBef>
              <a:spcAft>
                <a:spcPts val="0"/>
              </a:spcAft>
              <a:buClrTx/>
              <a:buSzTx/>
              <a:buFont typeface="Calibri"/>
              <a:buNone/>
              <a:tabLst/>
              <a:defRPr/>
            </a:pPr>
            <a:r>
              <a:rPr lang="en-GB" sz="1200" b="1" i="1" baseline="0" noProof="0" dirty="0">
                <a:effectLst/>
                <a:latin typeface="+mn-lt"/>
                <a:ea typeface="+mn-ea"/>
                <a:cs typeface="+mn-cs"/>
              </a:rPr>
              <a:t>ASK A BOY AND A GIRL TO COME TO THE FRONT.</a:t>
            </a:r>
          </a:p>
          <a:p>
            <a:pPr marL="0" marR="0" lvl="0" indent="0" algn="l" defTabSz="914400" rtl="0" eaLnBrk="1" fontAlgn="auto" latinLnBrk="0" hangingPunct="1">
              <a:lnSpc>
                <a:spcPct val="115000"/>
              </a:lnSpc>
              <a:spcBef>
                <a:spcPts val="0"/>
              </a:spcBef>
              <a:spcAft>
                <a:spcPts val="0"/>
              </a:spcAft>
              <a:buClrTx/>
              <a:buSzTx/>
              <a:buFont typeface="Calibri"/>
              <a:buNone/>
              <a:tabLst/>
              <a:defRPr/>
            </a:pPr>
            <a:r>
              <a:rPr lang="en-GB" sz="1200" b="1" i="1" baseline="0" noProof="0" dirty="0">
                <a:effectLst/>
                <a:latin typeface="+mn-lt"/>
                <a:ea typeface="+mn-ea"/>
                <a:cs typeface="+mn-cs"/>
              </a:rPr>
              <a:t>GIVE EACH OF THEM THE SCRIPT (APPENDIX 1).</a:t>
            </a:r>
          </a:p>
          <a:p>
            <a:pPr marL="0" marR="0" lvl="0" indent="0" algn="l" defTabSz="914400" rtl="0" eaLnBrk="1" fontAlgn="auto" latinLnBrk="0" hangingPunct="1">
              <a:lnSpc>
                <a:spcPct val="115000"/>
              </a:lnSpc>
              <a:spcBef>
                <a:spcPts val="0"/>
              </a:spcBef>
              <a:spcAft>
                <a:spcPts val="0"/>
              </a:spcAft>
              <a:buClrTx/>
              <a:buSzTx/>
              <a:buFont typeface="Calibri"/>
              <a:buNone/>
              <a:tabLst/>
              <a:defRPr/>
            </a:pPr>
            <a:r>
              <a:rPr lang="en-GB" sz="1200" b="1" i="1" baseline="0" noProof="0" dirty="0">
                <a:effectLst/>
                <a:latin typeface="+mn-lt"/>
                <a:ea typeface="+mn-ea"/>
                <a:cs typeface="+mn-cs"/>
              </a:rPr>
              <a:t>THE BOY WILL READ THE PART OF MICHAEL AND THE GIRL WILL READ THE PART OF RACHEL.</a:t>
            </a:r>
          </a:p>
          <a:p>
            <a:pPr marL="0" marR="0" lvl="0" indent="0" algn="l" defTabSz="914400" rtl="0" eaLnBrk="1" fontAlgn="auto" latinLnBrk="0" hangingPunct="1">
              <a:lnSpc>
                <a:spcPct val="115000"/>
              </a:lnSpc>
              <a:spcBef>
                <a:spcPts val="0"/>
              </a:spcBef>
              <a:spcAft>
                <a:spcPts val="0"/>
              </a:spcAft>
              <a:buClrTx/>
              <a:buSzTx/>
              <a:buFont typeface="Calibri"/>
              <a:buNone/>
              <a:tabLst/>
              <a:defRPr/>
            </a:pPr>
            <a:r>
              <a:rPr lang="en-GB" sz="1200" b="1" i="1" baseline="0" noProof="0" dirty="0">
                <a:effectLst/>
                <a:latin typeface="+mn-lt"/>
                <a:ea typeface="+mn-ea"/>
                <a:cs typeface="+mn-cs"/>
              </a:rPr>
              <a:t>AFTER THEY HAVE READ THE STORY THANK THE PUPILS AND ASK THEM TO RETURN TO THEIR SEATS.</a:t>
            </a:r>
          </a:p>
          <a:p>
            <a:pPr marL="0" marR="0" lvl="0" indent="0" algn="l" defTabSz="914400" rtl="0" eaLnBrk="1" fontAlgn="auto" latinLnBrk="0" hangingPunct="1">
              <a:lnSpc>
                <a:spcPct val="115000"/>
              </a:lnSpc>
              <a:spcBef>
                <a:spcPts val="0"/>
              </a:spcBef>
              <a:spcAft>
                <a:spcPts val="0"/>
              </a:spcAft>
              <a:buClrTx/>
              <a:buSzTx/>
              <a:buFont typeface="Calibri"/>
              <a:buNone/>
              <a:tabLst/>
              <a:defRPr/>
            </a:pPr>
            <a:endParaRPr lang="en-GB" sz="1200" b="1" i="1" baseline="0" noProof="0" dirty="0">
              <a:effectLst/>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 typeface="Calibri"/>
              <a:buNone/>
              <a:tabLst/>
              <a:defRPr/>
            </a:pPr>
            <a:r>
              <a:rPr lang="en-GB" sz="1200" b="1" i="1" baseline="0" noProof="0" dirty="0">
                <a:effectLst/>
                <a:latin typeface="+mn-lt"/>
                <a:ea typeface="+mn-ea"/>
                <a:cs typeface="+mn-cs"/>
              </a:rPr>
              <a:t>CLICK TO CONTINUE.</a:t>
            </a:r>
            <a:endParaRPr lang="en-GB" sz="1200" b="1" dirty="0">
              <a:effectLst/>
              <a:latin typeface="+mn-lt"/>
              <a:ea typeface="Calibri"/>
              <a:cs typeface="Times New Roman"/>
            </a:endParaRP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18</a:t>
            </a:fld>
            <a:endParaRPr lang="en-US"/>
          </a:p>
        </p:txBody>
      </p:sp>
    </p:spTree>
    <p:extLst>
      <p:ext uri="{BB962C8B-B14F-4D97-AF65-F5344CB8AC3E}">
        <p14:creationId xmlns:p14="http://schemas.microsoft.com/office/powerpoint/2010/main" val="4088802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Teacher: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story we just heard is a </a:t>
            </a:r>
            <a:r>
              <a:rPr lang="en-GB" sz="1200" kern="1200" dirty="0">
                <a:solidFill>
                  <a:schemeClr val="tx1"/>
                </a:solidFill>
                <a:effectLst/>
                <a:latin typeface="+mn-lt"/>
                <a:ea typeface="+mn-ea"/>
                <a:cs typeface="+mn-cs"/>
              </a:rPr>
              <a:t>clear example</a:t>
            </a:r>
            <a:r>
              <a:rPr lang="en-GB" sz="1200" kern="1200" baseline="0" dirty="0">
                <a:solidFill>
                  <a:schemeClr val="tx1"/>
                </a:solidFill>
                <a:effectLst/>
                <a:latin typeface="+mn-lt"/>
                <a:ea typeface="+mn-ea"/>
                <a:cs typeface="+mn-cs"/>
              </a:rPr>
              <a:t> of how Stella Maris help fishermen. Michael got ill while working away from home and all he wanted was to be near his family.  Stella Maris helped him by bringing his wife close to him.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What do you think it would feel like to be separated from your family? Do you think you would like it?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baseline="0" dirty="0">
                <a:solidFill>
                  <a:schemeClr val="tx1"/>
                </a:solidFill>
                <a:effectLst/>
                <a:latin typeface="+mn-lt"/>
                <a:ea typeface="+mn-ea"/>
                <a:cs typeface="+mn-cs"/>
              </a:rPr>
              <a:t>TAKE ANSWERS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baseline="0" dirty="0">
                <a:solidFill>
                  <a:schemeClr val="tx1"/>
                </a:solidFill>
                <a:effectLst/>
                <a:latin typeface="+mn-lt"/>
                <a:ea typeface="+mn-ea"/>
                <a:cs typeface="+mn-cs"/>
              </a:rPr>
              <a:t>Examples of answers:</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b="1" i="1" kern="1200" baseline="0" dirty="0">
                <a:solidFill>
                  <a:schemeClr val="tx1"/>
                </a:solidFill>
                <a:effectLst/>
                <a:latin typeface="+mn-lt"/>
                <a:ea typeface="+mn-ea"/>
                <a:cs typeface="+mn-cs"/>
              </a:rPr>
              <a:t>I wouldn’t like it because it would make me very homesick and I wouldn’t know what to do.</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b="1" i="1" kern="1200" baseline="0" dirty="0">
                <a:solidFill>
                  <a:schemeClr val="tx1"/>
                </a:solidFill>
                <a:effectLst/>
                <a:latin typeface="+mn-lt"/>
                <a:ea typeface="+mn-ea"/>
                <a:cs typeface="+mn-cs"/>
              </a:rPr>
              <a:t>It would make me feel very sad and scared.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 Thank you for sharing. I think most of us would miss our families if we were away from them for a long time.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 Has someone ever helped you when you have been sad, lonely, sick, frustrated, scared or angry? Who was it that helped you? </a:t>
            </a:r>
            <a:r>
              <a:rPr lang="en-GB" sz="1200" i="0" kern="1200" dirty="0">
                <a:solidFill>
                  <a:schemeClr val="tx1"/>
                </a:solidFill>
                <a:effectLst/>
                <a:latin typeface="+mn-lt"/>
                <a:ea typeface="+mn-ea"/>
                <a:cs typeface="+mn-cs"/>
              </a:rPr>
              <a:t>Talk with the person next to you about when this happened.</a:t>
            </a:r>
            <a:endParaRPr lang="en-GB" sz="120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baseline="0" dirty="0">
                <a:solidFill>
                  <a:schemeClr val="tx1"/>
                </a:solidFill>
                <a:effectLst/>
                <a:latin typeface="+mn-lt"/>
                <a:ea typeface="+mn-ea"/>
                <a:cs typeface="+mn-cs"/>
              </a:rPr>
              <a:t>TAKE ANSWERS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baseline="0" dirty="0">
                <a:solidFill>
                  <a:schemeClr val="tx1"/>
                </a:solidFill>
                <a:effectLst/>
                <a:latin typeface="+mn-lt"/>
                <a:ea typeface="+mn-ea"/>
                <a:cs typeface="+mn-cs"/>
              </a:rPr>
              <a:t>Examples of answers:</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b="1" i="1" kern="1200" baseline="0" dirty="0">
                <a:solidFill>
                  <a:schemeClr val="tx1"/>
                </a:solidFill>
                <a:effectLst/>
                <a:latin typeface="+mn-lt"/>
                <a:ea typeface="+mn-ea"/>
                <a:cs typeface="+mn-cs"/>
              </a:rPr>
              <a:t>Yes, my teacher helped me when I fell in the playground.</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b="1" i="1" kern="1200" baseline="0" dirty="0">
                <a:solidFill>
                  <a:schemeClr val="tx1"/>
                </a:solidFill>
                <a:effectLst/>
                <a:latin typeface="+mn-lt"/>
                <a:ea typeface="+mn-ea"/>
                <a:cs typeface="+mn-cs"/>
              </a:rPr>
              <a:t>When I was sad because my grandma died, my friends wrote me some nice cards.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It’s nice to have people around</a:t>
            </a:r>
            <a:r>
              <a:rPr lang="en-GB" sz="1200" kern="1200" baseline="0" dirty="0">
                <a:solidFill>
                  <a:schemeClr val="tx1"/>
                </a:solidFill>
                <a:effectLst/>
                <a:latin typeface="+mn-lt"/>
                <a:ea typeface="+mn-ea"/>
                <a:cs typeface="+mn-cs"/>
              </a:rPr>
              <a:t> us that we can always turn to either </a:t>
            </a:r>
            <a:r>
              <a:rPr lang="en-GB" sz="1200" kern="1200" dirty="0">
                <a:solidFill>
                  <a:schemeClr val="tx1"/>
                </a:solidFill>
                <a:effectLst/>
                <a:latin typeface="+mn-lt"/>
                <a:ea typeface="+mn-ea"/>
                <a:cs typeface="+mn-cs"/>
              </a:rPr>
              <a:t>at home or at school.</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However,</a:t>
            </a:r>
            <a:r>
              <a:rPr lang="en-GB" sz="1200" kern="1200" baseline="0" dirty="0">
                <a:solidFill>
                  <a:schemeClr val="tx1"/>
                </a:solidFill>
                <a:effectLst/>
                <a:latin typeface="+mn-lt"/>
                <a:ea typeface="+mn-ea"/>
                <a:cs typeface="+mn-cs"/>
              </a:rPr>
              <a:t> no matter where we are or what we are feeling, we can also always turn to God; we are always in His heart </a:t>
            </a:r>
            <a:r>
              <a:rPr lang="en-GB" sz="1200" i="0" kern="1200" dirty="0">
                <a:solidFill>
                  <a:schemeClr val="tx1"/>
                </a:solidFill>
                <a:effectLst/>
                <a:latin typeface="+mn-lt"/>
                <a:ea typeface="+mn-ea"/>
                <a:cs typeface="+mn-cs"/>
              </a:rPr>
              <a:t>because he loves us. God is always with us through the power of His Holy Spirit in us which means we can never be far from God. He is always longing for us to speak with Him about our feelings, worries, hopes and fears.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CLICK TO CONTINUE.</a:t>
            </a:r>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19</a:t>
            </a:fld>
            <a:endParaRPr lang="en-US"/>
          </a:p>
        </p:txBody>
      </p:sp>
    </p:spTree>
    <p:extLst>
      <p:ext uri="{BB962C8B-B14F-4D97-AF65-F5344CB8AC3E}">
        <p14:creationId xmlns:p14="http://schemas.microsoft.com/office/powerpoint/2010/main" val="399716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OLDER CHILDREN COULD READ THE POEM ALOUD SO THERE WOULD BE VARYING VOICES THROUGHOUT THE POEM. ALTERNATIVELY, THE TEACHER CAN READ THE WHOLE POEM AS INDICATED BELOW.</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 reads: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beginning there was God.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 </a:t>
            </a:r>
            <a:r>
              <a:rPr lang="en-GB" sz="1200" b="1" i="1" kern="1200" dirty="0">
                <a:solidFill>
                  <a:schemeClr val="tx1"/>
                </a:solidFill>
                <a:effectLst/>
                <a:latin typeface="+mn-lt"/>
                <a:ea typeface="+mn-ea"/>
                <a:cs typeface="+mn-cs"/>
              </a:rPr>
              <a:t>CLICK TO CONTINUE.</a:t>
            </a: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2</a:t>
            </a:fld>
            <a:endParaRPr lang="en-US"/>
          </a:p>
        </p:txBody>
      </p:sp>
    </p:spTree>
    <p:extLst>
      <p:ext uri="{BB962C8B-B14F-4D97-AF65-F5344CB8AC3E}">
        <p14:creationId xmlns:p14="http://schemas.microsoft.com/office/powerpoint/2010/main" val="3394330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b="0" i="0" kern="1200" baseline="0" dirty="0">
                <a:solidFill>
                  <a:schemeClr val="tx1"/>
                </a:solidFill>
                <a:effectLst/>
                <a:latin typeface="+mn-lt"/>
                <a:ea typeface="+mn-ea"/>
                <a:cs typeface="+mn-cs"/>
              </a:rPr>
              <a:t>What we are going to do now is spend the last minutes of the assembly in reflection.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b="0" i="0" kern="1200" baseline="0" dirty="0">
                <a:solidFill>
                  <a:schemeClr val="tx1"/>
                </a:solidFill>
                <a:effectLst/>
                <a:latin typeface="+mn-lt"/>
                <a:ea typeface="+mn-ea"/>
                <a:cs typeface="+mn-cs"/>
              </a:rPr>
              <a:t>One thing we can do all the time is pray, thanking God for the fishermen who bring us food, for the Apostleship of the Sea chaplains who help fishermen and for His Holy Spirit who is always with us and helps us feel close to God.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PLAY SUGGESTED MUSIC OR CLICK PLAY ON EMBEDDED MUSIC.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sometimes easy for us to forget to love God’s creation, to forget to love each other and to only think about our own needs and wants.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Let us now reflect on this and on what we’ve learned today.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Let’s close our eyes and I will ask you some questions. Just think about them in your own mind.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Do we thank God for our food or do we just eat it without giving it a thought?</a:t>
            </a:r>
          </a:p>
          <a:p>
            <a:r>
              <a:rPr lang="en-GB" sz="1200" b="1" i="1" kern="1200" dirty="0">
                <a:solidFill>
                  <a:schemeClr val="tx1"/>
                </a:solidFill>
                <a:effectLst/>
                <a:latin typeface="+mn-lt"/>
                <a:ea typeface="+mn-ea"/>
                <a:cs typeface="+mn-cs"/>
              </a:rPr>
              <a:t>(Pause)</a:t>
            </a:r>
          </a:p>
          <a:p>
            <a:r>
              <a:rPr lang="en-GB" sz="1200" i="0" kern="1200" dirty="0">
                <a:solidFill>
                  <a:schemeClr val="tx1"/>
                </a:solidFill>
                <a:effectLst/>
                <a:latin typeface="+mn-lt"/>
                <a:ea typeface="+mn-ea"/>
                <a:cs typeface="+mn-cs"/>
              </a:rPr>
              <a:t>Take a moment to thank God now for the food you have eaten so far today and ask for His help to remember what a great gift food is.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(Pause)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 we ever pray for the people who catch the fish we eat, or help bring us the food we eat?</a:t>
            </a:r>
          </a:p>
          <a:p>
            <a:r>
              <a:rPr lang="en-GB" sz="1200" b="1" i="1" kern="1200" dirty="0">
                <a:solidFill>
                  <a:schemeClr val="tx1"/>
                </a:solidFill>
                <a:effectLst/>
                <a:latin typeface="+mn-lt"/>
                <a:ea typeface="+mn-ea"/>
                <a:cs typeface="+mn-cs"/>
              </a:rPr>
              <a:t>(Pause)</a:t>
            </a:r>
          </a:p>
          <a:p>
            <a:r>
              <a:rPr lang="en-GB" sz="1200" b="0" i="0" kern="1200" dirty="0">
                <a:solidFill>
                  <a:schemeClr val="tx1"/>
                </a:solidFill>
                <a:effectLst/>
                <a:latin typeface="+mn-lt"/>
                <a:ea typeface="+mn-ea"/>
                <a:cs typeface="+mn-cs"/>
              </a:rPr>
              <a:t>Take</a:t>
            </a:r>
            <a:r>
              <a:rPr lang="en-GB" sz="1200" b="0" i="0" kern="1200" baseline="0" dirty="0">
                <a:solidFill>
                  <a:schemeClr val="tx1"/>
                </a:solidFill>
                <a:effectLst/>
                <a:latin typeface="+mn-lt"/>
                <a:ea typeface="+mn-ea"/>
                <a:cs typeface="+mn-cs"/>
              </a:rPr>
              <a:t> a moment to pray for the fishermen and all those people who work hard to bring us our food.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(Pause)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 we thank the people that look after us and care</a:t>
            </a:r>
            <a:r>
              <a:rPr lang="en-GB" sz="1200" kern="1200" baseline="0" dirty="0">
                <a:solidFill>
                  <a:schemeClr val="tx1"/>
                </a:solidFill>
                <a:effectLst/>
                <a:latin typeface="+mn-lt"/>
                <a:ea typeface="+mn-ea"/>
                <a:cs typeface="+mn-cs"/>
              </a:rPr>
              <a:t> for us?</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(Pause)</a:t>
            </a:r>
          </a:p>
          <a:p>
            <a:r>
              <a:rPr lang="en-GB" sz="1200" b="0" i="0" kern="1200" dirty="0">
                <a:solidFill>
                  <a:schemeClr val="tx1"/>
                </a:solidFill>
                <a:effectLst/>
                <a:latin typeface="+mn-lt"/>
                <a:ea typeface="+mn-ea"/>
                <a:cs typeface="+mn-cs"/>
              </a:rPr>
              <a:t>Take</a:t>
            </a:r>
            <a:r>
              <a:rPr lang="en-GB" sz="1200" b="0" i="0" kern="1200" baseline="0" dirty="0">
                <a:solidFill>
                  <a:schemeClr val="tx1"/>
                </a:solidFill>
                <a:effectLst/>
                <a:latin typeface="+mn-lt"/>
                <a:ea typeface="+mn-ea"/>
                <a:cs typeface="+mn-cs"/>
              </a:rPr>
              <a:t> a moment to think of all the people that look after us at school or at home and thank God for them.</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(Pause)</a:t>
            </a:r>
          </a:p>
          <a:p>
            <a:endParaRPr lang="en-GB" sz="1200" b="1" i="1"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Do we remember to say a Grace before each of our meals, to give thanks and ask for God’s blessing on our meal and our sharing?</a:t>
            </a:r>
            <a:endParaRPr lang="en-GB"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(Pause)</a:t>
            </a:r>
          </a:p>
          <a:p>
            <a:r>
              <a:rPr lang="en-GB" sz="1200" kern="1200" dirty="0">
                <a:solidFill>
                  <a:schemeClr val="tx1"/>
                </a:solidFill>
                <a:effectLst/>
                <a:latin typeface="+mn-lt"/>
                <a:ea typeface="+mn-ea"/>
                <a:cs typeface="+mn-cs"/>
              </a:rPr>
              <a:t>Take a moment</a:t>
            </a:r>
            <a:r>
              <a:rPr lang="en-GB" sz="1200" kern="1200" baseline="0" dirty="0">
                <a:solidFill>
                  <a:schemeClr val="tx1"/>
                </a:solidFill>
                <a:effectLst/>
                <a:latin typeface="+mn-lt"/>
                <a:ea typeface="+mn-ea"/>
                <a:cs typeface="+mn-cs"/>
              </a:rPr>
              <a:t> to ask God to bless the food you will eat today and the people with whom you will share the meals.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(Pause)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are always in God’s heart and he gives us His Holy Spirit</a:t>
            </a:r>
            <a:r>
              <a:rPr lang="en-GB" sz="1200" kern="1200" baseline="0" dirty="0">
                <a:solidFill>
                  <a:schemeClr val="tx1"/>
                </a:solidFill>
                <a:effectLst/>
                <a:latin typeface="+mn-lt"/>
                <a:ea typeface="+mn-ea"/>
                <a:cs typeface="+mn-cs"/>
              </a:rPr>
              <a:t> so we can turn to him and know that he is with us, no matter how we are feeling. He loves us and wants to help us.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CLICK TO</a:t>
            </a:r>
            <a:r>
              <a:rPr lang="en-GB" sz="1200" b="1" i="1" kern="1200" baseline="0" dirty="0">
                <a:solidFill>
                  <a:schemeClr val="tx1"/>
                </a:solidFill>
                <a:effectLst/>
                <a:latin typeface="+mn-lt"/>
                <a:ea typeface="+mn-ea"/>
                <a:cs typeface="+mn-cs"/>
              </a:rPr>
              <a:t> GO TO THE NEXT SLIDE AND MUSIC WILL AUTOMATICALLY STOP.</a:t>
            </a:r>
            <a:endParaRPr lang="en-GB" b="1" noProof="0" dirty="0"/>
          </a:p>
        </p:txBody>
      </p:sp>
      <p:sp>
        <p:nvSpPr>
          <p:cNvPr id="4" name="Slide Number Placeholder 3"/>
          <p:cNvSpPr>
            <a:spLocks noGrp="1"/>
          </p:cNvSpPr>
          <p:nvPr>
            <p:ph type="sldNum" sz="quarter" idx="10"/>
          </p:nvPr>
        </p:nvSpPr>
        <p:spPr/>
        <p:txBody>
          <a:bodyPr/>
          <a:lstStyle/>
          <a:p>
            <a:fld id="{0628BA2E-FBEC-4856-9CD9-3E5B62D5035B}" type="slidenum">
              <a:rPr lang="en-GB" smtClean="0"/>
              <a:t>20</a:t>
            </a:fld>
            <a:endParaRPr lang="en-GB"/>
          </a:p>
        </p:txBody>
      </p:sp>
    </p:spTree>
    <p:extLst>
      <p:ext uri="{BB962C8B-B14F-4D97-AF65-F5344CB8AC3E}">
        <p14:creationId xmlns:p14="http://schemas.microsoft.com/office/powerpoint/2010/main" val="63156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 us read together: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dirty="0"/>
              <a:t>‘All He made was so very good.</a:t>
            </a:r>
            <a:br>
              <a:rPr lang="en-GB" sz="1200" dirty="0"/>
            </a:br>
            <a:r>
              <a:rPr lang="en-GB" sz="1200" dirty="0"/>
              <a:t>And God loves it completely, as only God could.</a:t>
            </a:r>
            <a:br>
              <a:rPr lang="en-GB" sz="1200" dirty="0"/>
            </a:br>
            <a:r>
              <a:rPr lang="en-GB" sz="1200" dirty="0"/>
              <a:t>We are all special, we’re His work of art.</a:t>
            </a:r>
            <a:br>
              <a:rPr lang="en-GB" sz="1200" dirty="0"/>
            </a:br>
            <a:r>
              <a:rPr lang="en-GB" sz="1200" dirty="0"/>
              <a:t>And God loves us too, we’re all in His heart.’</a:t>
            </a:r>
          </a:p>
          <a:p>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 </a:t>
            </a:r>
            <a:r>
              <a:rPr lang="en-GB" sz="1200" b="1" i="1" kern="1200" dirty="0">
                <a:solidFill>
                  <a:schemeClr val="tx1"/>
                </a:solidFill>
                <a:effectLst/>
                <a:latin typeface="+mn-lt"/>
                <a:ea typeface="+mn-ea"/>
                <a:cs typeface="+mn-cs"/>
              </a:rPr>
              <a:t>CLICK TO CONTINUE.</a:t>
            </a: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21</a:t>
            </a:fld>
            <a:endParaRPr lang="en-US"/>
          </a:p>
        </p:txBody>
      </p:sp>
    </p:spTree>
    <p:extLst>
      <p:ext uri="{BB962C8B-B14F-4D97-AF65-F5344CB8AC3E}">
        <p14:creationId xmlns:p14="http://schemas.microsoft.com/office/powerpoint/2010/main" val="3315834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 us pray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together: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indent="0" algn="ctr">
              <a:buNone/>
            </a:pPr>
            <a:r>
              <a:rPr lang="en-GB" dirty="0"/>
              <a:t>Dear God,</a:t>
            </a:r>
          </a:p>
          <a:p>
            <a:pPr marL="0" indent="0" algn="ctr">
              <a:buNone/>
            </a:pPr>
            <a:endParaRPr lang="en-GB" dirty="0"/>
          </a:p>
          <a:p>
            <a:pPr marL="0" indent="0" algn="ctr">
              <a:buNone/>
            </a:pPr>
            <a:r>
              <a:rPr lang="en-GB" dirty="0"/>
              <a:t>Thank you for having us always in Your heart and giving us your Holy Spirit. </a:t>
            </a:r>
          </a:p>
          <a:p>
            <a:pPr marL="0" indent="0" algn="ctr">
              <a:buNone/>
            </a:pPr>
            <a:r>
              <a:rPr lang="en-GB" dirty="0"/>
              <a:t>Thank you for all the people who look after us</a:t>
            </a:r>
            <a:r>
              <a:rPr lang="en-GB" baseline="0" dirty="0"/>
              <a:t>.</a:t>
            </a:r>
            <a:endParaRPr lang="en-GB" dirty="0"/>
          </a:p>
          <a:p>
            <a:pPr marL="0" indent="0" algn="ctr">
              <a:buNone/>
            </a:pPr>
            <a:r>
              <a:rPr lang="en-GB" dirty="0"/>
              <a:t>Thank you for the lovely food you provide for us and for the people who catch the fish that we eat.</a:t>
            </a:r>
          </a:p>
          <a:p>
            <a:pPr marL="0" indent="0" algn="ctr">
              <a:buNone/>
            </a:pPr>
            <a:r>
              <a:rPr lang="en-GB" dirty="0"/>
              <a:t> Please help the fishermen and Stella Maris which cares for them. </a:t>
            </a:r>
          </a:p>
          <a:p>
            <a:pPr marL="0" indent="0" algn="ctr">
              <a:buNone/>
            </a:pPr>
            <a:endParaRPr lang="en-GB" dirty="0"/>
          </a:p>
          <a:p>
            <a:pPr marL="0" indent="0" algn="ctr">
              <a:buNone/>
            </a:pPr>
            <a:r>
              <a:rPr lang="en-GB" dirty="0"/>
              <a:t>In the Name of the Father and of the Son and of the Holy Spirit. Amen</a:t>
            </a:r>
          </a:p>
          <a:p>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IF</a:t>
            </a:r>
            <a:r>
              <a:rPr lang="en-GB" sz="1200" b="1" i="1" kern="1200" baseline="0" dirty="0">
                <a:solidFill>
                  <a:schemeClr val="tx1"/>
                </a:solidFill>
                <a:effectLst/>
                <a:latin typeface="+mn-lt"/>
                <a:ea typeface="+mn-ea"/>
                <a:cs typeface="+mn-cs"/>
              </a:rPr>
              <a:t> THERE IS TIME, A </a:t>
            </a:r>
            <a:r>
              <a:rPr lang="en-GB" sz="1200" b="1" i="1" kern="1200" dirty="0">
                <a:solidFill>
                  <a:schemeClr val="tx1"/>
                </a:solidFill>
                <a:effectLst/>
                <a:latin typeface="+mn-lt"/>
                <a:ea typeface="+mn-ea"/>
                <a:cs typeface="+mn-cs"/>
              </a:rPr>
              <a:t>HYMN</a:t>
            </a:r>
            <a:r>
              <a:rPr lang="en-GB" sz="1200" b="0" i="0" kern="1200" baseline="0" dirty="0">
                <a:solidFill>
                  <a:schemeClr val="tx1"/>
                </a:solidFill>
                <a:effectLst/>
                <a:latin typeface="+mn-lt"/>
                <a:ea typeface="+mn-ea"/>
                <a:cs typeface="+mn-cs"/>
              </a:rPr>
              <a:t> </a:t>
            </a:r>
            <a:r>
              <a:rPr lang="en-GB" sz="1200" b="1" i="1" kern="1200" baseline="0" dirty="0">
                <a:solidFill>
                  <a:schemeClr val="tx1"/>
                </a:solidFill>
                <a:effectLst/>
                <a:latin typeface="+mn-lt"/>
                <a:ea typeface="+mn-ea"/>
                <a:cs typeface="+mn-cs"/>
              </a:rPr>
              <a:t>MAY BE SUNG AFTER READING THE PRAYER. </a:t>
            </a:r>
            <a:r>
              <a:rPr lang="en-GB" sz="1200" b="1" i="1" kern="1200" dirty="0">
                <a:solidFill>
                  <a:schemeClr val="tx1"/>
                </a:solidFill>
                <a:effectLst/>
                <a:latin typeface="+mn-lt"/>
                <a:ea typeface="+mn-ea"/>
                <a:cs typeface="+mn-cs"/>
              </a:rPr>
              <a:t> </a:t>
            </a:r>
          </a:p>
          <a:p>
            <a:pPr lvl="0"/>
            <a:r>
              <a:rPr lang="en-US" sz="1200" b="1" i="1" kern="1200" dirty="0">
                <a:solidFill>
                  <a:schemeClr val="tx1"/>
                </a:solidFill>
                <a:effectLst/>
                <a:latin typeface="+mn-lt"/>
                <a:ea typeface="+mn-ea"/>
                <a:cs typeface="+mn-cs"/>
              </a:rPr>
              <a:t>Suggested hymn: </a:t>
            </a:r>
            <a:r>
              <a:rPr lang="en-GB" sz="1200" b="1" i="1" kern="1200" dirty="0">
                <a:solidFill>
                  <a:schemeClr val="tx1"/>
                </a:solidFill>
                <a:effectLst/>
                <a:latin typeface="+mn-lt"/>
                <a:ea typeface="+mn-ea"/>
                <a:cs typeface="+mn-cs"/>
              </a:rPr>
              <a:t>‘He’s Got the Whole World in His Hands’ American Spiritual.</a:t>
            </a:r>
          </a:p>
          <a:p>
            <a:endParaRPr lang="en-GB" sz="1200" b="1" i="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Than</a:t>
            </a:r>
            <a:r>
              <a:rPr lang="en-GB" sz="1200" b="0" kern="1200" baseline="0" dirty="0">
                <a:solidFill>
                  <a:schemeClr val="tx1"/>
                </a:solidFill>
                <a:effectLst/>
                <a:latin typeface="+mn-lt"/>
                <a:ea typeface="+mn-ea"/>
                <a:cs typeface="+mn-cs"/>
              </a:rPr>
              <a:t>k you everyone.</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Now we are able to tell our</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friends</a:t>
            </a:r>
            <a:r>
              <a:rPr lang="en-GB" sz="1200" b="0" kern="1200" baseline="0" dirty="0">
                <a:solidFill>
                  <a:schemeClr val="tx1"/>
                </a:solidFill>
                <a:effectLst/>
                <a:latin typeface="+mn-lt"/>
                <a:ea typeface="+mn-ea"/>
                <a:cs typeface="+mn-cs"/>
              </a:rPr>
              <a:t> and </a:t>
            </a:r>
            <a:r>
              <a:rPr lang="en-GB" sz="1200" b="0" kern="1200" dirty="0">
                <a:solidFill>
                  <a:schemeClr val="tx1"/>
                </a:solidFill>
                <a:effectLst/>
                <a:latin typeface="+mn-lt"/>
                <a:ea typeface="+mn-ea"/>
                <a:cs typeface="+mn-cs"/>
              </a:rPr>
              <a:t>family about </a:t>
            </a:r>
            <a:r>
              <a:rPr lang="en-GB" sz="1200" b="0" kern="1200" baseline="0" dirty="0">
                <a:solidFill>
                  <a:schemeClr val="tx1"/>
                </a:solidFill>
                <a:effectLst/>
                <a:latin typeface="+mn-lt"/>
                <a:ea typeface="+mn-ea"/>
                <a:cs typeface="+mn-cs"/>
              </a:rPr>
              <a:t>f</a:t>
            </a:r>
            <a:r>
              <a:rPr lang="en-GB" sz="1200" b="0" kern="1200" dirty="0">
                <a:solidFill>
                  <a:schemeClr val="tx1"/>
                </a:solidFill>
                <a:effectLst/>
                <a:latin typeface="+mn-lt"/>
                <a:ea typeface="+mn-ea"/>
                <a:cs typeface="+mn-cs"/>
              </a:rPr>
              <a:t>ishermen and</a:t>
            </a:r>
            <a:r>
              <a:rPr lang="en-GB" sz="1200" b="0" kern="1200" baseline="0" dirty="0">
                <a:solidFill>
                  <a:schemeClr val="tx1"/>
                </a:solidFill>
                <a:effectLst/>
                <a:latin typeface="+mn-lt"/>
                <a:ea typeface="+mn-ea"/>
                <a:cs typeface="+mn-cs"/>
              </a:rPr>
              <a:t> how they work very hard to get us the fish that we eat.</a:t>
            </a:r>
            <a:endParaRPr lang="en-GB" sz="1200" b="0" kern="1200" dirty="0">
              <a:solidFill>
                <a:schemeClr val="tx1"/>
              </a:solidFill>
              <a:effectLst/>
              <a:latin typeface="+mn-lt"/>
              <a:ea typeface="+mn-ea"/>
              <a:cs typeface="+mn-cs"/>
            </a:endParaRPr>
          </a:p>
          <a:p>
            <a:pPr marL="0" indent="0">
              <a:buFontTx/>
              <a:buNone/>
            </a:pPr>
            <a:r>
              <a:rPr lang="en-GB" sz="1200" b="0" kern="1200" dirty="0">
                <a:solidFill>
                  <a:schemeClr val="tx1"/>
                </a:solidFill>
                <a:effectLst/>
                <a:latin typeface="+mn-lt"/>
                <a:ea typeface="+mn-ea"/>
                <a:cs typeface="+mn-cs"/>
              </a:rPr>
              <a:t>- We will also be able to talk</a:t>
            </a:r>
            <a:r>
              <a:rPr lang="en-GB" sz="1200" b="0" kern="1200" baseline="0" dirty="0">
                <a:solidFill>
                  <a:schemeClr val="tx1"/>
                </a:solidFill>
                <a:effectLst/>
                <a:latin typeface="+mn-lt"/>
                <a:ea typeface="+mn-ea"/>
                <a:cs typeface="+mn-cs"/>
              </a:rPr>
              <a:t> about </a:t>
            </a:r>
            <a:r>
              <a:rPr lang="en-GB" sz="1200" b="0" kern="1200" dirty="0">
                <a:solidFill>
                  <a:schemeClr val="tx1"/>
                </a:solidFill>
                <a:effectLst/>
                <a:latin typeface="+mn-lt"/>
                <a:ea typeface="+mn-ea"/>
                <a:cs typeface="+mn-cs"/>
              </a:rPr>
              <a:t>Apostleship</a:t>
            </a:r>
            <a:r>
              <a:rPr lang="en-GB" sz="1200" b="0" kern="1200" baseline="0" dirty="0">
                <a:solidFill>
                  <a:schemeClr val="tx1"/>
                </a:solidFill>
                <a:effectLst/>
                <a:latin typeface="+mn-lt"/>
                <a:ea typeface="+mn-ea"/>
                <a:cs typeface="+mn-cs"/>
              </a:rPr>
              <a:t> of the Sea and how their chaplains help fishermen by looking after their needs.</a:t>
            </a:r>
          </a:p>
          <a:p>
            <a:pPr marL="0" indent="0">
              <a:buFontTx/>
              <a:buNone/>
            </a:pPr>
            <a:r>
              <a:rPr lang="en-GB" sz="1200" b="0" kern="1200" baseline="0" dirty="0">
                <a:solidFill>
                  <a:schemeClr val="tx1"/>
                </a:solidFill>
                <a:effectLst/>
                <a:latin typeface="+mn-lt"/>
                <a:ea typeface="+mn-ea"/>
                <a:cs typeface="+mn-cs"/>
              </a:rPr>
              <a:t>- We will be able to remind the people around us that we are all special to God; that He made us, He is with us, we are always in His heart, and that He gives us His Holy Spirit to help us feel close to Him.</a:t>
            </a:r>
            <a:endParaRPr lang="en-GB" sz="1200" b="1" i="1" kern="1200" dirty="0">
              <a:solidFill>
                <a:schemeClr val="tx1"/>
              </a:solidFill>
              <a:effectLst/>
              <a:latin typeface="+mn-lt"/>
              <a:ea typeface="+mn-ea"/>
              <a:cs typeface="+mn-cs"/>
            </a:endParaRPr>
          </a:p>
          <a:p>
            <a:endParaRPr lang="en-GB"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CLICK TO CONTINUE.</a:t>
            </a:r>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22</a:t>
            </a:fld>
            <a:endParaRPr lang="en-US"/>
          </a:p>
        </p:txBody>
      </p:sp>
    </p:spTree>
    <p:extLst>
      <p:ext uri="{BB962C8B-B14F-4D97-AF65-F5344CB8AC3E}">
        <p14:creationId xmlns:p14="http://schemas.microsoft.com/office/powerpoint/2010/main" val="2279618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CLICK</a:t>
            </a:r>
            <a:r>
              <a:rPr lang="en-US" sz="1200" b="1" i="1" kern="1200" baseline="0" dirty="0">
                <a:solidFill>
                  <a:schemeClr val="tx1"/>
                </a:solidFill>
                <a:effectLst/>
                <a:latin typeface="+mn-lt"/>
                <a:ea typeface="+mn-ea"/>
                <a:cs typeface="+mn-cs"/>
              </a:rPr>
              <a:t> ON SPEAKER ICON TO PLAY EMBEDDED MUSIC.</a:t>
            </a:r>
          </a:p>
          <a:p>
            <a:pPr marL="0" marR="0" indent="0" algn="l" defTabSz="914400" rtl="0" eaLnBrk="1" fontAlgn="auto" latinLnBrk="0" hangingPunct="1">
              <a:lnSpc>
                <a:spcPct val="100000"/>
              </a:lnSpc>
              <a:spcBef>
                <a:spcPts val="0"/>
              </a:spcBef>
              <a:spcAft>
                <a:spcPts val="0"/>
              </a:spcAft>
              <a:buClrTx/>
              <a:buSzTx/>
              <a:buFontTx/>
              <a:buNone/>
              <a:tabLst/>
              <a:defRPr/>
            </a:pPr>
            <a:r>
              <a:rPr lang="en-GB" b="1" i="1" dirty="0"/>
              <a:t>CHILDREN EXIT.</a:t>
            </a:r>
            <a:endParaRPr lang="es-MX" sz="1200" i="1" kern="1200" noProof="0" dirty="0">
              <a:solidFill>
                <a:schemeClr val="tx1"/>
              </a:solidFill>
              <a:effectLst/>
              <a:latin typeface="+mn-lt"/>
              <a:ea typeface="+mn-ea"/>
              <a:cs typeface="+mn-cs"/>
            </a:endParaRP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23</a:t>
            </a:fld>
            <a:endParaRPr lang="en-US"/>
          </a:p>
        </p:txBody>
      </p:sp>
    </p:spTree>
    <p:extLst>
      <p:ext uri="{BB962C8B-B14F-4D97-AF65-F5344CB8AC3E}">
        <p14:creationId xmlns:p14="http://schemas.microsoft.com/office/powerpoint/2010/main" val="2144255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CLICK</a:t>
            </a:r>
            <a:r>
              <a:rPr lang="en-US" sz="1200" b="1" i="1" kern="1200" baseline="0" dirty="0">
                <a:solidFill>
                  <a:schemeClr val="tx1"/>
                </a:solidFill>
                <a:effectLst/>
                <a:latin typeface="+mn-lt"/>
                <a:ea typeface="+mn-ea"/>
                <a:cs typeface="+mn-cs"/>
              </a:rPr>
              <a:t> ON SPEAKER ICON TO PLAY EMBEDDED MUSIC.</a:t>
            </a:r>
          </a:p>
          <a:p>
            <a:pPr marL="0" marR="0" indent="0" algn="l" defTabSz="914400" rtl="0" eaLnBrk="1" fontAlgn="auto" latinLnBrk="0" hangingPunct="1">
              <a:lnSpc>
                <a:spcPct val="100000"/>
              </a:lnSpc>
              <a:spcBef>
                <a:spcPts val="0"/>
              </a:spcBef>
              <a:spcAft>
                <a:spcPts val="0"/>
              </a:spcAft>
              <a:buClrTx/>
              <a:buSzTx/>
              <a:buFontTx/>
              <a:buNone/>
              <a:tabLst/>
              <a:defRPr/>
            </a:pPr>
            <a:r>
              <a:rPr lang="en-GB" b="1" i="1" dirty="0"/>
              <a:t>CHILDREN EXIT.</a:t>
            </a:r>
            <a:endParaRPr lang="es-MX" sz="1200" i="1" kern="1200" noProof="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628BA2E-FBEC-4856-9CD9-3E5B62D5035B}" type="slidenum">
              <a:rPr lang="en-GB" smtClean="0"/>
              <a:t>24</a:t>
            </a:fld>
            <a:endParaRPr lang="en-GB"/>
          </a:p>
        </p:txBody>
      </p:sp>
    </p:spTree>
    <p:extLst>
      <p:ext uri="{BB962C8B-B14F-4D97-AF65-F5344CB8AC3E}">
        <p14:creationId xmlns:p14="http://schemas.microsoft.com/office/powerpoint/2010/main" val="2177881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 </a:t>
            </a:r>
          </a:p>
          <a:p>
            <a:r>
              <a:rPr lang="en-GB" sz="1200" kern="1200" dirty="0">
                <a:solidFill>
                  <a:schemeClr val="tx1"/>
                </a:solidFill>
                <a:effectLst/>
                <a:latin typeface="+mn-lt"/>
                <a:ea typeface="+mn-ea"/>
                <a:cs typeface="+mn-cs"/>
              </a:rPr>
              <a:t>And God said ‘Let there be light’ </a:t>
            </a:r>
          </a:p>
          <a:p>
            <a:r>
              <a:rPr lang="en-GB" sz="1200" kern="1200" dirty="0">
                <a:solidFill>
                  <a:schemeClr val="tx1"/>
                </a:solidFill>
                <a:effectLst/>
                <a:latin typeface="+mn-lt"/>
                <a:ea typeface="+mn-ea"/>
                <a:cs typeface="+mn-cs"/>
              </a:rPr>
              <a:t>and light there was and this seemed right. </a:t>
            </a:r>
          </a:p>
          <a:p>
            <a:r>
              <a:rPr lang="en-GB" sz="1200" kern="1200" dirty="0">
                <a:solidFill>
                  <a:schemeClr val="tx1"/>
                </a:solidFill>
                <a:effectLst/>
                <a:latin typeface="+mn-lt"/>
                <a:ea typeface="+mn-ea"/>
                <a:cs typeface="+mn-cs"/>
              </a:rPr>
              <a:t>He called the light ‘day’, shining bright </a:t>
            </a:r>
          </a:p>
          <a:p>
            <a:r>
              <a:rPr lang="en-GB" sz="1200" kern="1200" dirty="0">
                <a:solidFill>
                  <a:schemeClr val="tx1"/>
                </a:solidFill>
                <a:effectLst/>
                <a:latin typeface="+mn-lt"/>
                <a:ea typeface="+mn-ea"/>
                <a:cs typeface="+mn-cs"/>
              </a:rPr>
              <a:t>and turned the dark into deep, sacred night. </a:t>
            </a:r>
          </a:p>
          <a:p>
            <a:r>
              <a:rPr lang="en-GB" sz="1200" kern="1200" dirty="0">
                <a:solidFill>
                  <a:schemeClr val="tx1"/>
                </a:solidFill>
                <a:effectLst/>
                <a:latin typeface="+mn-lt"/>
                <a:ea typeface="+mn-ea"/>
                <a:cs typeface="+mn-cs"/>
              </a:rPr>
              <a:t>And that was the first ever day, my friends, </a:t>
            </a:r>
          </a:p>
          <a:p>
            <a:r>
              <a:rPr lang="en-GB" sz="1200" kern="1200" dirty="0">
                <a:solidFill>
                  <a:schemeClr val="tx1"/>
                </a:solidFill>
                <a:effectLst/>
                <a:latin typeface="+mn-lt"/>
                <a:ea typeface="+mn-ea"/>
                <a:cs typeface="+mn-cs"/>
              </a:rPr>
              <a:t>that was the first ever day.</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 </a:t>
            </a:r>
            <a:r>
              <a:rPr lang="en-GB" sz="1200" b="1" i="1" kern="1200" dirty="0">
                <a:solidFill>
                  <a:schemeClr val="tx1"/>
                </a:solidFill>
                <a:effectLst/>
                <a:latin typeface="+mn-lt"/>
                <a:ea typeface="+mn-ea"/>
                <a:cs typeface="+mn-cs"/>
              </a:rPr>
              <a:t>CLICK TO CONTINUE.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3</a:t>
            </a:fld>
            <a:endParaRPr lang="en-US"/>
          </a:p>
        </p:txBody>
      </p:sp>
    </p:spTree>
    <p:extLst>
      <p:ext uri="{BB962C8B-B14F-4D97-AF65-F5344CB8AC3E}">
        <p14:creationId xmlns:p14="http://schemas.microsoft.com/office/powerpoint/2010/main" val="87483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 </a:t>
            </a:r>
          </a:p>
          <a:p>
            <a:r>
              <a:rPr lang="en-GB" sz="1200" kern="1200" dirty="0">
                <a:solidFill>
                  <a:schemeClr val="tx1"/>
                </a:solidFill>
                <a:effectLst/>
                <a:latin typeface="+mn-lt"/>
                <a:ea typeface="+mn-ea"/>
                <a:cs typeface="+mn-cs"/>
              </a:rPr>
              <a:t>And then God spoke and made the sky</a:t>
            </a:r>
          </a:p>
          <a:p>
            <a:r>
              <a:rPr lang="en-GB" sz="1200" kern="1200" dirty="0">
                <a:solidFill>
                  <a:schemeClr val="tx1"/>
                </a:solidFill>
                <a:effectLst/>
                <a:latin typeface="+mn-lt"/>
                <a:ea typeface="+mn-ea"/>
                <a:cs typeface="+mn-cs"/>
              </a:rPr>
              <a:t>where rain could gather and birds would fly,</a:t>
            </a:r>
          </a:p>
          <a:p>
            <a:r>
              <a:rPr lang="en-GB" sz="1200" kern="1200" dirty="0">
                <a:solidFill>
                  <a:schemeClr val="tx1"/>
                </a:solidFill>
                <a:effectLst/>
                <a:latin typeface="+mn-lt"/>
                <a:ea typeface="+mn-ea"/>
                <a:cs typeface="+mn-cs"/>
              </a:rPr>
              <a:t>But on day two there were yet no birds</a:t>
            </a:r>
          </a:p>
          <a:p>
            <a:r>
              <a:rPr lang="en-GB" sz="1200" kern="1200" dirty="0">
                <a:solidFill>
                  <a:schemeClr val="tx1"/>
                </a:solidFill>
                <a:effectLst/>
                <a:latin typeface="+mn-lt"/>
                <a:ea typeface="+mn-ea"/>
                <a:cs typeface="+mn-cs"/>
              </a:rPr>
              <a:t>for God hadn’t spoken those particular words.</a:t>
            </a:r>
          </a:p>
          <a:p>
            <a:r>
              <a:rPr lang="en-GB" sz="1200" kern="1200" dirty="0">
                <a:solidFill>
                  <a:schemeClr val="tx1"/>
                </a:solidFill>
                <a:effectLst/>
                <a:latin typeface="+mn-lt"/>
                <a:ea typeface="+mn-ea"/>
                <a:cs typeface="+mn-cs"/>
              </a:rPr>
              <a:t>Thus God made the sky for the world like a hood</a:t>
            </a:r>
          </a:p>
          <a:p>
            <a:r>
              <a:rPr lang="en-GB" sz="1200" kern="1200" dirty="0">
                <a:solidFill>
                  <a:schemeClr val="tx1"/>
                </a:solidFill>
                <a:effectLst/>
                <a:latin typeface="+mn-lt"/>
                <a:ea typeface="+mn-ea"/>
                <a:cs typeface="+mn-cs"/>
              </a:rPr>
              <a:t>And God was pleased for the sky was good.</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 </a:t>
            </a:r>
            <a:r>
              <a:rPr lang="en-GB" sz="1200" b="1" i="1" kern="1200" dirty="0">
                <a:solidFill>
                  <a:schemeClr val="tx1"/>
                </a:solidFill>
                <a:effectLst/>
                <a:latin typeface="+mn-lt"/>
                <a:ea typeface="+mn-ea"/>
                <a:cs typeface="+mn-cs"/>
              </a:rPr>
              <a:t>CLICK TO CONTINUE.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4</a:t>
            </a:fld>
            <a:endParaRPr lang="en-US"/>
          </a:p>
        </p:txBody>
      </p:sp>
    </p:spTree>
    <p:extLst>
      <p:ext uri="{BB962C8B-B14F-4D97-AF65-F5344CB8AC3E}">
        <p14:creationId xmlns:p14="http://schemas.microsoft.com/office/powerpoint/2010/main" val="1694588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 </a:t>
            </a:r>
          </a:p>
          <a:p>
            <a:r>
              <a:rPr lang="en-GB" sz="1200" kern="1200" dirty="0">
                <a:solidFill>
                  <a:schemeClr val="tx1"/>
                </a:solidFill>
                <a:effectLst/>
                <a:latin typeface="+mn-lt"/>
                <a:ea typeface="+mn-ea"/>
                <a:cs typeface="+mn-cs"/>
              </a:rPr>
              <a:t>And God spoke again, this time on day three.</a:t>
            </a:r>
          </a:p>
          <a:p>
            <a:r>
              <a:rPr lang="en-GB" sz="1200" kern="1200" dirty="0">
                <a:solidFill>
                  <a:schemeClr val="tx1"/>
                </a:solidFill>
                <a:effectLst/>
                <a:latin typeface="+mn-lt"/>
                <a:ea typeface="+mn-ea"/>
                <a:cs typeface="+mn-cs"/>
              </a:rPr>
              <a:t>‘Let there be land and let there be sea.’</a:t>
            </a:r>
          </a:p>
          <a:p>
            <a:r>
              <a:rPr lang="en-GB" sz="1200" kern="1200" dirty="0">
                <a:solidFill>
                  <a:schemeClr val="tx1"/>
                </a:solidFill>
                <a:effectLst/>
                <a:latin typeface="+mn-lt"/>
                <a:ea typeface="+mn-ea"/>
                <a:cs typeface="+mn-cs"/>
              </a:rPr>
              <a:t>By the power of God’s words these things came to be.</a:t>
            </a:r>
          </a:p>
          <a:p>
            <a:r>
              <a:rPr lang="en-GB" sz="1200" kern="1200" dirty="0">
                <a:solidFill>
                  <a:schemeClr val="tx1"/>
                </a:solidFill>
                <a:effectLst/>
                <a:latin typeface="+mn-lt"/>
                <a:ea typeface="+mn-ea"/>
                <a:cs typeface="+mn-cs"/>
              </a:rPr>
              <a:t>So now there is land for you and for me.</a:t>
            </a:r>
          </a:p>
          <a:p>
            <a:r>
              <a:rPr lang="en-GB" sz="1200" kern="1200" dirty="0">
                <a:solidFill>
                  <a:schemeClr val="tx1"/>
                </a:solidFill>
                <a:effectLst/>
                <a:latin typeface="+mn-lt"/>
                <a:ea typeface="+mn-ea"/>
                <a:cs typeface="+mn-cs"/>
              </a:rPr>
              <a:t>The land and the sea were good inventions,</a:t>
            </a:r>
          </a:p>
          <a:p>
            <a:r>
              <a:rPr lang="en-GB" sz="1200" kern="1200" dirty="0">
                <a:solidFill>
                  <a:schemeClr val="tx1"/>
                </a:solidFill>
                <a:effectLst/>
                <a:latin typeface="+mn-lt"/>
                <a:ea typeface="+mn-ea"/>
                <a:cs typeface="+mn-cs"/>
              </a:rPr>
              <a:t>They were good, they were pleasing just like all creation.</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 </a:t>
            </a:r>
            <a:r>
              <a:rPr lang="en-GB" sz="1200" b="1" i="1" kern="1200" dirty="0">
                <a:solidFill>
                  <a:schemeClr val="tx1"/>
                </a:solidFill>
                <a:effectLst/>
                <a:latin typeface="+mn-lt"/>
                <a:ea typeface="+mn-ea"/>
                <a:cs typeface="+mn-cs"/>
              </a:rPr>
              <a:t>CLICK TO CONTINUE.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5</a:t>
            </a:fld>
            <a:endParaRPr lang="en-US"/>
          </a:p>
        </p:txBody>
      </p:sp>
    </p:spTree>
    <p:extLst>
      <p:ext uri="{BB962C8B-B14F-4D97-AF65-F5344CB8AC3E}">
        <p14:creationId xmlns:p14="http://schemas.microsoft.com/office/powerpoint/2010/main" val="3144819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 </a:t>
            </a:r>
          </a:p>
          <a:p>
            <a:r>
              <a:rPr lang="en-GB" sz="1200" kern="1200" dirty="0">
                <a:solidFill>
                  <a:schemeClr val="tx1"/>
                </a:solidFill>
                <a:effectLst/>
                <a:latin typeface="+mn-lt"/>
                <a:ea typeface="+mn-ea"/>
                <a:cs typeface="+mn-cs"/>
              </a:rPr>
              <a:t>At the start of day four nothing grew on the land</a:t>
            </a:r>
          </a:p>
          <a:p>
            <a:r>
              <a:rPr lang="en-GB" sz="1200" kern="1200" dirty="0">
                <a:solidFill>
                  <a:schemeClr val="tx1"/>
                </a:solidFill>
                <a:effectLst/>
                <a:latin typeface="+mn-lt"/>
                <a:ea typeface="+mn-ea"/>
                <a:cs typeface="+mn-cs"/>
              </a:rPr>
              <a:t>Just rock and stones and pebbles and sand.</a:t>
            </a:r>
          </a:p>
          <a:p>
            <a:r>
              <a:rPr lang="en-GB" sz="1200" kern="1200" dirty="0">
                <a:solidFill>
                  <a:schemeClr val="tx1"/>
                </a:solidFill>
                <a:effectLst/>
                <a:latin typeface="+mn-lt"/>
                <a:ea typeface="+mn-ea"/>
                <a:cs typeface="+mn-cs"/>
              </a:rPr>
              <a:t>So he spoke the words and the land burst into action</a:t>
            </a:r>
          </a:p>
          <a:p>
            <a:r>
              <a:rPr lang="en-GB" sz="1200" kern="1200" dirty="0">
                <a:solidFill>
                  <a:schemeClr val="tx1"/>
                </a:solidFill>
                <a:effectLst/>
                <a:latin typeface="+mn-lt"/>
                <a:ea typeface="+mn-ea"/>
                <a:cs typeface="+mn-cs"/>
              </a:rPr>
              <a:t>With trees, plants, shrubs and bushes all to God’s satisfaction.</a:t>
            </a:r>
          </a:p>
          <a:p>
            <a:r>
              <a:rPr lang="en-GB" sz="1200" kern="1200" dirty="0">
                <a:solidFill>
                  <a:schemeClr val="tx1"/>
                </a:solidFill>
                <a:effectLst/>
                <a:latin typeface="+mn-lt"/>
                <a:ea typeface="+mn-ea"/>
                <a:cs typeface="+mn-cs"/>
              </a:rPr>
              <a:t>And that was the fourth day, everything green</a:t>
            </a:r>
          </a:p>
          <a:p>
            <a:r>
              <a:rPr lang="en-GB" sz="1200" kern="1200" dirty="0">
                <a:solidFill>
                  <a:schemeClr val="tx1"/>
                </a:solidFill>
                <a:effectLst/>
                <a:latin typeface="+mn-lt"/>
                <a:ea typeface="+mn-ea"/>
                <a:cs typeface="+mn-cs"/>
              </a:rPr>
              <a:t>It was all good, what a beautiful scene.</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 </a:t>
            </a:r>
            <a:r>
              <a:rPr lang="en-GB" sz="1200" b="1" i="1" kern="1200" dirty="0">
                <a:solidFill>
                  <a:schemeClr val="tx1"/>
                </a:solidFill>
                <a:effectLst/>
                <a:latin typeface="+mn-lt"/>
                <a:ea typeface="+mn-ea"/>
                <a:cs typeface="+mn-cs"/>
              </a:rPr>
              <a:t>CLICK TO CONTINUE.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6</a:t>
            </a:fld>
            <a:endParaRPr lang="en-US"/>
          </a:p>
        </p:txBody>
      </p:sp>
    </p:spTree>
    <p:extLst>
      <p:ext uri="{BB962C8B-B14F-4D97-AF65-F5344CB8AC3E}">
        <p14:creationId xmlns:p14="http://schemas.microsoft.com/office/powerpoint/2010/main" val="1985527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 </a:t>
            </a:r>
          </a:p>
          <a:p>
            <a:r>
              <a:rPr lang="en-GB" sz="1200" kern="1200" dirty="0">
                <a:solidFill>
                  <a:schemeClr val="tx1"/>
                </a:solidFill>
                <a:effectLst/>
                <a:latin typeface="+mn-lt"/>
                <a:ea typeface="+mn-ea"/>
                <a:cs typeface="+mn-cs"/>
              </a:rPr>
              <a:t>‘Let there be lights in the dome of the sky,</a:t>
            </a:r>
          </a:p>
          <a:p>
            <a:r>
              <a:rPr lang="en-GB" sz="1200" kern="1200" dirty="0">
                <a:solidFill>
                  <a:schemeClr val="tx1"/>
                </a:solidFill>
                <a:effectLst/>
                <a:latin typeface="+mn-lt"/>
                <a:ea typeface="+mn-ea"/>
                <a:cs typeface="+mn-cs"/>
              </a:rPr>
              <a:t>To mark out the seasons which we live by.</a:t>
            </a:r>
          </a:p>
          <a:p>
            <a:r>
              <a:rPr lang="en-GB" sz="1200" kern="1200" dirty="0">
                <a:solidFill>
                  <a:schemeClr val="tx1"/>
                </a:solidFill>
                <a:effectLst/>
                <a:latin typeface="+mn-lt"/>
                <a:ea typeface="+mn-ea"/>
                <a:cs typeface="+mn-cs"/>
              </a:rPr>
              <a:t>One for the day, the name ‘sun’ sounds right.</a:t>
            </a:r>
          </a:p>
          <a:p>
            <a:r>
              <a:rPr lang="en-GB" sz="1200" kern="1200" dirty="0">
                <a:solidFill>
                  <a:schemeClr val="tx1"/>
                </a:solidFill>
                <a:effectLst/>
                <a:latin typeface="+mn-lt"/>
                <a:ea typeface="+mn-ea"/>
                <a:cs typeface="+mn-cs"/>
              </a:rPr>
              <a:t>The lesser one called ‘moon’ should govern the night.’</a:t>
            </a:r>
          </a:p>
          <a:p>
            <a:r>
              <a:rPr lang="en-GB" sz="1200" kern="1200" dirty="0">
                <a:solidFill>
                  <a:schemeClr val="tx1"/>
                </a:solidFill>
                <a:effectLst/>
                <a:latin typeface="+mn-lt"/>
                <a:ea typeface="+mn-ea"/>
                <a:cs typeface="+mn-cs"/>
              </a:rPr>
              <a:t>The lights in the sky shine on all that’s alive.</a:t>
            </a:r>
          </a:p>
          <a:p>
            <a:r>
              <a:rPr lang="en-GB" sz="1200" kern="1200" dirty="0">
                <a:solidFill>
                  <a:schemeClr val="tx1"/>
                </a:solidFill>
                <a:effectLst/>
                <a:latin typeface="+mn-lt"/>
                <a:ea typeface="+mn-ea"/>
                <a:cs typeface="+mn-cs"/>
              </a:rPr>
              <a:t>The good things God made on this day, day five.</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 </a:t>
            </a:r>
            <a:r>
              <a:rPr lang="en-GB" sz="1200" b="1" i="1" kern="1200" dirty="0">
                <a:solidFill>
                  <a:schemeClr val="tx1"/>
                </a:solidFill>
                <a:effectLst/>
                <a:latin typeface="+mn-lt"/>
                <a:ea typeface="+mn-ea"/>
                <a:cs typeface="+mn-cs"/>
              </a:rPr>
              <a:t>CLICK TO CONTINUE.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7</a:t>
            </a:fld>
            <a:endParaRPr lang="en-US"/>
          </a:p>
        </p:txBody>
      </p:sp>
    </p:spTree>
    <p:extLst>
      <p:ext uri="{BB962C8B-B14F-4D97-AF65-F5344CB8AC3E}">
        <p14:creationId xmlns:p14="http://schemas.microsoft.com/office/powerpoint/2010/main" val="482849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 </a:t>
            </a:r>
          </a:p>
          <a:p>
            <a:r>
              <a:rPr lang="en-GB" sz="1200" kern="1200" dirty="0">
                <a:solidFill>
                  <a:schemeClr val="tx1"/>
                </a:solidFill>
                <a:effectLst/>
                <a:latin typeface="+mn-lt"/>
                <a:ea typeface="+mn-ea"/>
                <a:cs typeface="+mn-cs"/>
              </a:rPr>
              <a:t>Day six was a big one when God made the creatures</a:t>
            </a:r>
          </a:p>
          <a:p>
            <a:r>
              <a:rPr lang="en-GB" sz="1200" kern="1200" dirty="0">
                <a:solidFill>
                  <a:schemeClr val="tx1"/>
                </a:solidFill>
                <a:effectLst/>
                <a:latin typeface="+mn-lt"/>
                <a:ea typeface="+mn-ea"/>
                <a:cs typeface="+mn-cs"/>
              </a:rPr>
              <a:t>All types and all species with all kinds of features.</a:t>
            </a:r>
          </a:p>
          <a:p>
            <a:r>
              <a:rPr lang="en-GB" sz="1200" kern="1200" dirty="0">
                <a:solidFill>
                  <a:schemeClr val="tx1"/>
                </a:solidFill>
                <a:effectLst/>
                <a:latin typeface="+mn-lt"/>
                <a:ea typeface="+mn-ea"/>
                <a:cs typeface="+mn-cs"/>
              </a:rPr>
              <a:t>All fish in the sea and creatures on land.</a:t>
            </a:r>
          </a:p>
          <a:p>
            <a:r>
              <a:rPr lang="en-GB" sz="1200" kern="1200" dirty="0">
                <a:solidFill>
                  <a:schemeClr val="tx1"/>
                </a:solidFill>
                <a:effectLst/>
                <a:latin typeface="+mn-lt"/>
                <a:ea typeface="+mn-ea"/>
                <a:cs typeface="+mn-cs"/>
              </a:rPr>
              <a:t>That was the day he made woman and man. </a:t>
            </a:r>
          </a:p>
          <a:p>
            <a:r>
              <a:rPr lang="en-GB" sz="1200" kern="1200" dirty="0">
                <a:solidFill>
                  <a:schemeClr val="tx1"/>
                </a:solidFill>
                <a:effectLst/>
                <a:latin typeface="+mn-lt"/>
                <a:ea typeface="+mn-ea"/>
                <a:cs typeface="+mn-cs"/>
              </a:rPr>
              <a:t>He told us to care for all he’d created</a:t>
            </a:r>
          </a:p>
          <a:p>
            <a:r>
              <a:rPr lang="en-GB" sz="1200" kern="1200" dirty="0">
                <a:solidFill>
                  <a:schemeClr val="tx1"/>
                </a:solidFill>
                <a:effectLst/>
                <a:latin typeface="+mn-lt"/>
                <a:ea typeface="+mn-ea"/>
                <a:cs typeface="+mn-cs"/>
              </a:rPr>
              <a:t>But whether we have, this could be debated.</a:t>
            </a:r>
          </a:p>
          <a:p>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 </a:t>
            </a:r>
            <a:r>
              <a:rPr lang="en-GB" sz="1200" b="1" i="1" kern="1200" dirty="0">
                <a:solidFill>
                  <a:schemeClr val="tx1"/>
                </a:solidFill>
                <a:effectLst/>
                <a:latin typeface="+mn-lt"/>
                <a:ea typeface="+mn-ea"/>
                <a:cs typeface="+mn-cs"/>
              </a:rPr>
              <a:t>CLICK TO CONTINUE.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8</a:t>
            </a:fld>
            <a:endParaRPr lang="en-US"/>
          </a:p>
        </p:txBody>
      </p:sp>
    </p:spTree>
    <p:extLst>
      <p:ext uri="{BB962C8B-B14F-4D97-AF65-F5344CB8AC3E}">
        <p14:creationId xmlns:p14="http://schemas.microsoft.com/office/powerpoint/2010/main" val="1449448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 </a:t>
            </a:r>
          </a:p>
          <a:p>
            <a:r>
              <a:rPr lang="en-GB" sz="1200" kern="1200" dirty="0">
                <a:solidFill>
                  <a:schemeClr val="tx1"/>
                </a:solidFill>
                <a:effectLst/>
                <a:latin typeface="+mn-lt"/>
                <a:ea typeface="+mn-ea"/>
                <a:cs typeface="+mn-cs"/>
              </a:rPr>
              <a:t>What did God do on day number seven?</a:t>
            </a:r>
          </a:p>
          <a:p>
            <a:r>
              <a:rPr lang="en-GB" sz="1200" kern="1200" dirty="0">
                <a:solidFill>
                  <a:schemeClr val="tx1"/>
                </a:solidFill>
                <a:effectLst/>
                <a:latin typeface="+mn-lt"/>
                <a:ea typeface="+mn-ea"/>
                <a:cs typeface="+mn-cs"/>
              </a:rPr>
              <a:t>With the things on the earth and all things in heaven?</a:t>
            </a:r>
          </a:p>
          <a:p>
            <a:r>
              <a:rPr lang="en-GB" sz="1200" kern="1200" dirty="0">
                <a:solidFill>
                  <a:schemeClr val="tx1"/>
                </a:solidFill>
                <a:effectLst/>
                <a:latin typeface="+mn-lt"/>
                <a:ea typeface="+mn-ea"/>
                <a:cs typeface="+mn-cs"/>
              </a:rPr>
              <a:t>He… Rested.</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Ahhhhhh</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All He made was so very good.</a:t>
            </a:r>
          </a:p>
          <a:p>
            <a:r>
              <a:rPr lang="en-GB" sz="1200" kern="1200" dirty="0">
                <a:solidFill>
                  <a:schemeClr val="tx1"/>
                </a:solidFill>
                <a:effectLst/>
                <a:latin typeface="+mn-lt"/>
                <a:ea typeface="+mn-ea"/>
                <a:cs typeface="+mn-cs"/>
              </a:rPr>
              <a:t>And God loves it completely, as only God could.</a:t>
            </a:r>
          </a:p>
          <a:p>
            <a:r>
              <a:rPr lang="en-GB" sz="1200" kern="1200" dirty="0">
                <a:solidFill>
                  <a:schemeClr val="tx1"/>
                </a:solidFill>
                <a:effectLst/>
                <a:latin typeface="+mn-lt"/>
                <a:ea typeface="+mn-ea"/>
                <a:cs typeface="+mn-cs"/>
              </a:rPr>
              <a:t>We are all special, we’re His work of art.</a:t>
            </a:r>
          </a:p>
          <a:p>
            <a:r>
              <a:rPr lang="en-GB" sz="1200" kern="1200" dirty="0">
                <a:solidFill>
                  <a:schemeClr val="tx1"/>
                </a:solidFill>
                <a:effectLst/>
                <a:latin typeface="+mn-lt"/>
                <a:ea typeface="+mn-ea"/>
                <a:cs typeface="+mn-cs"/>
              </a:rPr>
              <a:t>And God loves us too, we’re all in His heart.</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CLICK TO CONTINUE.</a:t>
            </a:r>
          </a:p>
          <a:p>
            <a:endParaRPr lang="en-GB" sz="1200" kern="1200" dirty="0">
              <a:solidFill>
                <a:schemeClr val="tx1"/>
              </a:solidFill>
              <a:effectLst/>
              <a:latin typeface="+mn-lt"/>
              <a:ea typeface="+mn-ea"/>
              <a:cs typeface="+mn-cs"/>
            </a:endParaRPr>
          </a:p>
          <a:p>
            <a:endParaRPr lang="en-GB" dirty="0"/>
          </a:p>
          <a:p>
            <a:endParaRPr lang="en-US" dirty="0"/>
          </a:p>
        </p:txBody>
      </p:sp>
      <p:sp>
        <p:nvSpPr>
          <p:cNvPr id="4" name="Slide Number Placeholder 3"/>
          <p:cNvSpPr>
            <a:spLocks noGrp="1"/>
          </p:cNvSpPr>
          <p:nvPr>
            <p:ph type="sldNum" sz="quarter" idx="10"/>
          </p:nvPr>
        </p:nvSpPr>
        <p:spPr/>
        <p:txBody>
          <a:bodyPr/>
          <a:lstStyle/>
          <a:p>
            <a:fld id="{C3053171-DA71-AC45-AFE9-71D2A038FF9B}" type="slidenum">
              <a:rPr lang="en-US" smtClean="0"/>
              <a:t>9</a:t>
            </a:fld>
            <a:endParaRPr lang="en-US"/>
          </a:p>
        </p:txBody>
      </p:sp>
    </p:spTree>
    <p:extLst>
      <p:ext uri="{BB962C8B-B14F-4D97-AF65-F5344CB8AC3E}">
        <p14:creationId xmlns:p14="http://schemas.microsoft.com/office/powerpoint/2010/main" val="278848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E35D0E-290C-C148-8045-22DDF5228EF4}"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209280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E35D0E-290C-C148-8045-22DDF5228EF4}"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181016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E35D0E-290C-C148-8045-22DDF5228EF4}"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118783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E35D0E-290C-C148-8045-22DDF5228EF4}"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189511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0E35D0E-290C-C148-8045-22DDF5228EF4}"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25604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0E35D0E-290C-C148-8045-22DDF5228EF4}"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196883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0E35D0E-290C-C148-8045-22DDF5228EF4}" type="datetimeFigureOut">
              <a:rPr lang="en-US" smtClean="0"/>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414009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0E35D0E-290C-C148-8045-22DDF5228EF4}" type="datetimeFigureOut">
              <a:rPr lang="en-US" smtClean="0"/>
              <a:t>2/22/2021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113387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35D0E-290C-C148-8045-22DDF5228EF4}" type="datetimeFigureOut">
              <a:rPr lang="en-US" smtClean="0"/>
              <a:t>2/22/2021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408614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0E35D0E-290C-C148-8045-22DDF5228EF4}"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257835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0E35D0E-290C-C148-8045-22DDF5228EF4}"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CDE86-C670-7F47-B112-33982650FF7B}" type="slidenum">
              <a:rPr lang="en-US" smtClean="0"/>
              <a:t>‹#›</a:t>
            </a:fld>
            <a:endParaRPr lang="en-US"/>
          </a:p>
        </p:txBody>
      </p:sp>
    </p:spTree>
    <p:extLst>
      <p:ext uri="{BB962C8B-B14F-4D97-AF65-F5344CB8AC3E}">
        <p14:creationId xmlns:p14="http://schemas.microsoft.com/office/powerpoint/2010/main" val="286342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35D0E-290C-C148-8045-22DDF5228EF4}" type="datetimeFigureOut">
              <a:rPr lang="en-US" smtClean="0"/>
              <a:t>2/22/2021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CDE86-C670-7F47-B112-33982650FF7B}" type="slidenum">
              <a:rPr lang="en-US" smtClean="0"/>
              <a:t>‹#›</a:t>
            </a:fld>
            <a:endParaRPr lang="en-US"/>
          </a:p>
        </p:txBody>
      </p:sp>
    </p:spTree>
    <p:extLst>
      <p:ext uri="{BB962C8B-B14F-4D97-AF65-F5344CB8AC3E}">
        <p14:creationId xmlns:p14="http://schemas.microsoft.com/office/powerpoint/2010/main" val="2785302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8FA3FCD-F5AC-574E-824E-3966014D7F68}"/>
              </a:ext>
            </a:extLst>
          </p:cNvPr>
          <p:cNvPicPr>
            <a:picLocks noChangeAspect="1"/>
          </p:cNvPicPr>
          <p:nvPr/>
        </p:nvPicPr>
        <p:blipFill>
          <a:blip r:embed="rId5"/>
          <a:stretch>
            <a:fillRect/>
          </a:stretch>
        </p:blipFill>
        <p:spPr>
          <a:xfrm>
            <a:off x="0" y="0"/>
            <a:ext cx="9144000" cy="6858000"/>
          </a:xfrm>
          <a:prstGeom prst="rect">
            <a:avLst/>
          </a:prstGeom>
        </p:spPr>
      </p:pic>
      <p:pic>
        <p:nvPicPr>
          <p:cNvPr id="4" name="born-barnstormer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255373"/>
            <a:ext cx="609600" cy="609600"/>
          </a:xfrm>
          <a:prstGeom prst="rect">
            <a:avLst/>
          </a:prstGeom>
        </p:spPr>
      </p:pic>
    </p:spTree>
    <p:extLst>
      <p:ext uri="{BB962C8B-B14F-4D97-AF65-F5344CB8AC3E}">
        <p14:creationId xmlns:p14="http://schemas.microsoft.com/office/powerpoint/2010/main" val="55303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1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4A29598-1AA0-D641-9F55-C41A1D3D833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queen&#10;&#10;Description automatically generated">
            <a:extLst>
              <a:ext uri="{FF2B5EF4-FFF2-40B4-BE49-F238E27FC236}">
                <a16:creationId xmlns:a16="http://schemas.microsoft.com/office/drawing/2014/main" id="{01D60EB2-A83B-1145-83FB-A64632A6CF1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0C0D8D4-2319-794F-952C-F6774DE1740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27F01CAA-359F-9049-8960-08293C621EF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PowerPoint&#10;&#10;Description automatically generated">
            <a:extLst>
              <a:ext uri="{FF2B5EF4-FFF2-40B4-BE49-F238E27FC236}">
                <a16:creationId xmlns:a16="http://schemas.microsoft.com/office/drawing/2014/main" id="{E7331AD9-CB5B-B444-BFF7-B93E94AD68F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gallery, colorful&#10;&#10;Description automatically generated">
            <a:extLst>
              <a:ext uri="{FF2B5EF4-FFF2-40B4-BE49-F238E27FC236}">
                <a16:creationId xmlns:a16="http://schemas.microsoft.com/office/drawing/2014/main" id="{BCDF3B83-2811-454D-9510-AED4005BC62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late of food&#10;&#10;Description automatically generated with low confidence">
            <a:extLst>
              <a:ext uri="{FF2B5EF4-FFF2-40B4-BE49-F238E27FC236}">
                <a16:creationId xmlns:a16="http://schemas.microsoft.com/office/drawing/2014/main" id="{394AED55-2A8F-E644-854D-65080A5E822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DEA04C82-1A81-4044-BBFB-CAD6064E3DF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D17F6C12-2A8D-F44F-BA39-A52DEFE00F1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41D0E86F-9F31-0D4D-B8A5-18F7250747E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9938B336-2F7D-F74A-8270-31F2A17ADD5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9E2EAE14-3A8C-1840-B875-409B47C51F0B}"/>
              </a:ext>
            </a:extLst>
          </p:cNvPr>
          <p:cNvPicPr>
            <a:picLocks noChangeAspect="1"/>
          </p:cNvPicPr>
          <p:nvPr/>
        </p:nvPicPr>
        <p:blipFill>
          <a:blip r:embed="rId5"/>
          <a:stretch>
            <a:fillRect/>
          </a:stretch>
        </p:blipFill>
        <p:spPr>
          <a:xfrm>
            <a:off x="0" y="0"/>
            <a:ext cx="9144000" cy="6858000"/>
          </a:xfrm>
          <a:prstGeom prst="rect">
            <a:avLst/>
          </a:prstGeom>
        </p:spPr>
      </p:pic>
      <p:pic>
        <p:nvPicPr>
          <p:cNvPr id="2" name="clair-de-lune-debuss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7645" y="1357490"/>
            <a:ext cx="609600" cy="609600"/>
          </a:xfrm>
          <a:prstGeom prst="rect">
            <a:avLst/>
          </a:prstGeom>
        </p:spPr>
      </p:pic>
    </p:spTree>
    <p:extLst>
      <p:ext uri="{BB962C8B-B14F-4D97-AF65-F5344CB8AC3E}">
        <p14:creationId xmlns:p14="http://schemas.microsoft.com/office/powerpoint/2010/main" val="415019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1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6435A988-9791-644F-893B-22148E5601F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478FB912-040F-0C40-AFF0-53AA41A68D8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F1E84F40-AE6E-014B-A758-F60C5D85E1F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D4791959-5366-A846-AD72-3BBDCC1A9477}"/>
              </a:ext>
            </a:extLst>
          </p:cNvPr>
          <p:cNvPicPr>
            <a:picLocks noChangeAspect="1"/>
          </p:cNvPicPr>
          <p:nvPr/>
        </p:nvPicPr>
        <p:blipFill>
          <a:blip r:embed="rId5"/>
          <a:stretch>
            <a:fillRect/>
          </a:stretch>
        </p:blipFill>
        <p:spPr>
          <a:xfrm>
            <a:off x="0" y="0"/>
            <a:ext cx="9144000" cy="6858000"/>
          </a:xfrm>
          <a:prstGeom prst="rect">
            <a:avLst/>
          </a:prstGeom>
        </p:spPr>
      </p:pic>
      <p:pic>
        <p:nvPicPr>
          <p:cNvPr id="5" name="born-barnstormer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1285606"/>
            <a:ext cx="609600" cy="609600"/>
          </a:xfrm>
          <a:prstGeom prst="rect">
            <a:avLst/>
          </a:prstGeom>
        </p:spPr>
      </p:pic>
    </p:spTree>
    <p:extLst>
      <p:ext uri="{BB962C8B-B14F-4D97-AF65-F5344CB8AC3E}">
        <p14:creationId xmlns:p14="http://schemas.microsoft.com/office/powerpoint/2010/main" val="286051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1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B9BD194-6FC7-3C45-9D70-4DD6C98ECAA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3283D349-131D-E04A-B5AD-76AFDF67699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C9C576BA-F593-EB44-ADE2-C52CA984257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F79C4E02-AF31-B64A-86B5-8F144C983B6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136367F0-DD68-2A4E-98B2-74BE2D4A9EC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BE9F6F0-A7D1-D247-A33D-58083085955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with medium confidence">
            <a:extLst>
              <a:ext uri="{FF2B5EF4-FFF2-40B4-BE49-F238E27FC236}">
                <a16:creationId xmlns:a16="http://schemas.microsoft.com/office/drawing/2014/main" id="{1CDB54C8-B81E-074C-8A3F-693CE8B59F8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5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6EC9A07B3F0E4BBA6DF905810EC752" ma:contentTypeVersion="15" ma:contentTypeDescription="Create a new document." ma:contentTypeScope="" ma:versionID="5272bd1b7319a7261965715aea041c98">
  <xsd:schema xmlns:xsd="http://www.w3.org/2001/XMLSchema" xmlns:xs="http://www.w3.org/2001/XMLSchema" xmlns:p="http://schemas.microsoft.com/office/2006/metadata/properties" xmlns:ns2="5a15d291-ef86-4dbf-aa28-4e2ac9e50ff8" xmlns:ns3="8f469d73-179e-4013-ac27-4298fdd4633f" targetNamespace="http://schemas.microsoft.com/office/2006/metadata/properties" ma:root="true" ma:fieldsID="c6b158248fd9c1bc5786968165ebbe37" ns2:_="" ns3:_="">
    <xsd:import namespace="5a15d291-ef86-4dbf-aa28-4e2ac9e50ff8"/>
    <xsd:import namespace="8f469d73-179e-4013-ac27-4298fdd4633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ProjectedDateofIncome" minOccurs="0"/>
                <xsd:element ref="ns2:CLOSE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5d291-ef86-4dbf-aa28-4e2ac9e50f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ProjectedDateofIncome" ma:index="18" nillable="true" ma:displayName="Projected Date of Income" ma:format="Dropdown" ma:internalName="ProjectedDateofIncome">
      <xsd:simpleType>
        <xsd:restriction base="dms:Text">
          <xsd:maxLength value="255"/>
        </xsd:restriction>
      </xsd:simpleType>
    </xsd:element>
    <xsd:element name="CLOSED" ma:index="19" nillable="true" ma:displayName="CLOSED" ma:format="Dropdown" ma:internalName="CLOS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469d73-179e-4013-ac27-4298fdd4633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LOSED xmlns="5a15d291-ef86-4dbf-aa28-4e2ac9e50ff8" xsi:nil="true"/>
    <ProjectedDateofIncome xmlns="5a15d291-ef86-4dbf-aa28-4e2ac9e50f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A0E0A3-AD70-4386-B2B4-299A2C7FAF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15d291-ef86-4dbf-aa28-4e2ac9e50ff8"/>
    <ds:schemaRef ds:uri="8f469d73-179e-4013-ac27-4298fdd463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D7E43F-72E4-435A-A051-DA4AC3A04253}">
  <ds:schemaRefs>
    <ds:schemaRef ds:uri="http://schemas.microsoft.com/office/2006/metadata/properties"/>
    <ds:schemaRef ds:uri="http://schemas.microsoft.com/office/infopath/2007/PartnerControls"/>
    <ds:schemaRef ds:uri="5a15d291-ef86-4dbf-aa28-4e2ac9e50ff8"/>
  </ds:schemaRefs>
</ds:datastoreItem>
</file>

<file path=customXml/itemProps3.xml><?xml version="1.0" encoding="utf-8"?>
<ds:datastoreItem xmlns:ds="http://schemas.openxmlformats.org/officeDocument/2006/customXml" ds:itemID="{73BDEA6C-D44B-4C5C-82A6-26C7F2699E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1482</TotalTime>
  <Words>2991</Words>
  <Application>Microsoft Office PowerPoint</Application>
  <PresentationFormat>On-screen Show (4:3)</PresentationFormat>
  <Paragraphs>320</Paragraphs>
  <Slides>24</Slides>
  <Notes>24</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Katherine Kielty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Kielty</dc:creator>
  <cp:lastModifiedBy>Roland Hayes</cp:lastModifiedBy>
  <cp:revision>12</cp:revision>
  <dcterms:created xsi:type="dcterms:W3CDTF">2014-09-04T11:31:04Z</dcterms:created>
  <dcterms:modified xsi:type="dcterms:W3CDTF">2021-02-22T16:34:33Z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0x0101007B6EC9A07B3F0E4BBA6DF905810EC752</vt:lpwstr>
  </property>
</Properties>
</file>